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3"/>
  </p:notesMasterIdLst>
  <p:sldIdLst>
    <p:sldId id="256" r:id="rId2"/>
    <p:sldId id="312" r:id="rId3"/>
    <p:sldId id="313" r:id="rId4"/>
    <p:sldId id="314" r:id="rId5"/>
    <p:sldId id="315" r:id="rId6"/>
    <p:sldId id="316" r:id="rId7"/>
    <p:sldId id="317" r:id="rId8"/>
    <p:sldId id="318" r:id="rId9"/>
    <p:sldId id="319" r:id="rId10"/>
    <p:sldId id="294" r:id="rId11"/>
    <p:sldId id="275" r:id="rId12"/>
    <p:sldId id="320" r:id="rId13"/>
    <p:sldId id="276" r:id="rId14"/>
    <p:sldId id="295" r:id="rId15"/>
    <p:sldId id="306" r:id="rId16"/>
    <p:sldId id="309" r:id="rId17"/>
    <p:sldId id="300" r:id="rId18"/>
    <p:sldId id="303" r:id="rId19"/>
    <p:sldId id="304" r:id="rId20"/>
    <p:sldId id="305" r:id="rId21"/>
    <p:sldId id="341" r:id="rId22"/>
    <p:sldId id="332" r:id="rId23"/>
    <p:sldId id="333" r:id="rId24"/>
    <p:sldId id="334" r:id="rId25"/>
    <p:sldId id="335" r:id="rId26"/>
    <p:sldId id="336" r:id="rId27"/>
    <p:sldId id="337" r:id="rId28"/>
    <p:sldId id="338" r:id="rId29"/>
    <p:sldId id="339" r:id="rId30"/>
    <p:sldId id="340" r:id="rId31"/>
    <p:sldId id="310" r:id="rId32"/>
  </p:sldIdLst>
  <p:sldSz cx="9144000" cy="6858000" type="screen4x3"/>
  <p:notesSz cx="6797675" cy="9926638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025" autoAdjust="0"/>
    <p:restoredTop sz="94641" autoAdjust="0"/>
  </p:normalViewPr>
  <p:slideViewPr>
    <p:cSldViewPr snapToGrid="0">
      <p:cViewPr varScale="1">
        <p:scale>
          <a:sx n="74" d="100"/>
          <a:sy n="74" d="100"/>
        </p:scale>
        <p:origin x="984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4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50447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6237532-EA82-491D-A37C-104A1CB226F5}" type="datetimeFigureOut">
              <a:rPr lang="de-DE" smtClean="0"/>
              <a:t>12.02.2020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165225" y="1241425"/>
            <a:ext cx="44672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79768" y="4777196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4" y="9428586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50447" y="9428586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3D5645D-3659-4ED8-B32F-A408097337B6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248826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D5645D-3659-4ED8-B32F-A408097337B6}" type="slidenum">
              <a:rPr lang="de-DE" smtClean="0"/>
              <a:t>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449951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1165225" y="1241425"/>
            <a:ext cx="4467225" cy="3349625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D5645D-3659-4ED8-B32F-A408097337B6}" type="slidenum">
              <a:rPr lang="de-DE" smtClean="0"/>
              <a:t>31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263175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 smtClean="0"/>
              <a:t>Formatvorlage des Untertitelmasters durch Klicken bearbeiten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9E1EB7-1B5E-433D-8022-3CC4FDA43A92}" type="datetime1">
              <a:rPr lang="de-DE" smtClean="0"/>
              <a:t>12.02.2020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4D3120-A3E3-4192-92A6-DF25E255A50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819602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E06A39-06C2-4C22-9A39-EE30E06A1B11}" type="datetime1">
              <a:rPr lang="de-DE" smtClean="0"/>
              <a:t>12.02.2020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4D3120-A3E3-4192-92A6-DF25E255A50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786266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443D5B-6CF8-4D0F-A74A-5D3AB29D33E4}" type="datetime1">
              <a:rPr lang="de-DE" smtClean="0"/>
              <a:t>12.02.2020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4D3120-A3E3-4192-92A6-DF25E255A50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234937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9C37C7-BDFD-4E44-B841-C85D59F42CEE}" type="datetime1">
              <a:rPr lang="de-DE" smtClean="0"/>
              <a:t>12.02.2020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4D3120-A3E3-4192-92A6-DF25E255A50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322090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C494AB-41BA-4E78-886C-8B73CD354FD5}" type="datetime1">
              <a:rPr lang="de-DE" smtClean="0"/>
              <a:t>12.02.2020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4D3120-A3E3-4192-92A6-DF25E255A50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567079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E1C555-353C-4B68-AFE1-DCCD1069FAE6}" type="datetime1">
              <a:rPr lang="de-DE" smtClean="0"/>
              <a:t>12.02.2020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4D3120-A3E3-4192-92A6-DF25E255A50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914699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53C04C-EF9F-46CE-9629-DE40871E7211}" type="datetime1">
              <a:rPr lang="de-DE" smtClean="0"/>
              <a:t>12.02.2020</a:t>
            </a:fld>
            <a:endParaRPr lang="de-D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4D3120-A3E3-4192-92A6-DF25E255A50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791329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C74FDB-3DEE-4110-8CED-C8B366AEE8D6}" type="datetime1">
              <a:rPr lang="de-DE" smtClean="0"/>
              <a:t>12.02.2020</a:t>
            </a:fld>
            <a:endParaRPr lang="de-D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4D3120-A3E3-4192-92A6-DF25E255A50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881640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00C13B-8E5D-44DD-A968-C4CD032448D4}" type="datetime1">
              <a:rPr lang="de-DE" smtClean="0"/>
              <a:t>12.02.2020</a:t>
            </a:fld>
            <a:endParaRPr lang="de-D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4D3120-A3E3-4192-92A6-DF25E255A50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958009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421098-D028-4F1D-96F9-B9602DDCC802}" type="datetime1">
              <a:rPr lang="de-DE" smtClean="0"/>
              <a:t>12.02.2020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4D3120-A3E3-4192-92A6-DF25E255A50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302718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e-DE" smtClean="0"/>
              <a:t>Bild durch Klicken auf Symbol hinzufügen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3BBCE6-FE65-446E-8C70-7DB9C8EB3B32}" type="datetime1">
              <a:rPr lang="de-DE" smtClean="0"/>
              <a:t>12.02.2020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4D3120-A3E3-4192-92A6-DF25E255A50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967445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4AB141-B329-407D-8570-A53A89A689F5}" type="datetime1">
              <a:rPr lang="de-DE" smtClean="0"/>
              <a:t>12.02.2020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4D3120-A3E3-4192-92A6-DF25E255A50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958689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143000" y="1699023"/>
            <a:ext cx="6858000" cy="34289"/>
          </a:xfrm>
        </p:spPr>
        <p:txBody>
          <a:bodyPr>
            <a:normAutofit fontScale="90000"/>
          </a:bodyPr>
          <a:lstStyle/>
          <a:p>
            <a:endParaRPr lang="de-DE" sz="1800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143000" y="1907092"/>
            <a:ext cx="6858000" cy="3076832"/>
          </a:xfrm>
        </p:spPr>
        <p:txBody>
          <a:bodyPr>
            <a:normAutofit/>
          </a:bodyPr>
          <a:lstStyle/>
          <a:p>
            <a:endParaRPr lang="de-DE" dirty="0" smtClean="0"/>
          </a:p>
          <a:p>
            <a:endParaRPr lang="de-DE" dirty="0"/>
          </a:p>
          <a:p>
            <a:r>
              <a:rPr lang="de-DE" sz="3300" b="1" dirty="0" smtClean="0">
                <a:latin typeface="Arial" panose="020B0604020202020204" pitchFamily="34" charset="0"/>
                <a:cs typeface="Arial" panose="020B0604020202020204" pitchFamily="34" charset="0"/>
              </a:rPr>
              <a:t>Reform </a:t>
            </a:r>
            <a:r>
              <a:rPr lang="de-DE" sz="3300" b="1" dirty="0">
                <a:latin typeface="Arial" panose="020B0604020202020204" pitchFamily="34" charset="0"/>
                <a:cs typeface="Arial" panose="020B0604020202020204" pitchFamily="34" charset="0"/>
              </a:rPr>
              <a:t>des Grundsteuer- </a:t>
            </a:r>
            <a:r>
              <a:rPr lang="de-DE" sz="3300" b="1" dirty="0" smtClean="0">
                <a:latin typeface="Arial" panose="020B0604020202020204" pitchFamily="34" charset="0"/>
                <a:cs typeface="Arial" panose="020B0604020202020204" pitchFamily="34" charset="0"/>
              </a:rPr>
              <a:t>und Bewertungsrechts</a:t>
            </a:r>
          </a:p>
          <a:p>
            <a:r>
              <a:rPr lang="de-DE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Plädoyer für das niedersächsische Flächen-Lage-Modell</a:t>
            </a:r>
            <a:endParaRPr lang="de-DE" sz="1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072A2D-CAFB-45D1-928F-72DF9D45EBFA}" type="datetime1">
              <a:rPr lang="de-DE" smtClean="0"/>
              <a:t>12.02.2020</a:t>
            </a:fld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4D3120-A3E3-4192-92A6-DF25E255A503}" type="slidenum">
              <a:rPr lang="de-DE" smtClean="0"/>
              <a:t>1</a:t>
            </a:fld>
            <a:endParaRPr lang="de-DE"/>
          </a:p>
        </p:txBody>
      </p:sp>
      <p:sp>
        <p:nvSpPr>
          <p:cNvPr id="6" name="Rechteck 5"/>
          <p:cNvSpPr/>
          <p:nvPr/>
        </p:nvSpPr>
        <p:spPr>
          <a:xfrm>
            <a:off x="1099751" y="1227953"/>
            <a:ext cx="2582562" cy="43248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de-DE" sz="1350" dirty="0">
              <a:solidFill>
                <a:schemeClr val="tx1"/>
              </a:solidFill>
            </a:endParaRPr>
          </a:p>
        </p:txBody>
      </p:sp>
      <p:pic>
        <p:nvPicPr>
          <p:cNvPr id="7" name="Grafik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09983" y="1038060"/>
            <a:ext cx="1800225" cy="409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676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758952" y="469423"/>
            <a:ext cx="6858000" cy="653142"/>
          </a:xfrm>
        </p:spPr>
        <p:txBody>
          <a:bodyPr>
            <a:normAutofit/>
          </a:bodyPr>
          <a:lstStyle/>
          <a:p>
            <a:pPr algn="l"/>
            <a:r>
              <a:rPr lang="de-DE" sz="2000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Das niedersächsische Flächen-Lage-Modell</a:t>
            </a:r>
            <a:endParaRPr lang="de-DE" sz="2000" u="sng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456111" y="1212983"/>
            <a:ext cx="7802089" cy="5363077"/>
          </a:xfrm>
        </p:spPr>
        <p:txBody>
          <a:bodyPr>
            <a:normAutofit fontScale="25000" lnSpcReduction="20000"/>
          </a:bodyPr>
          <a:lstStyle/>
          <a:p>
            <a:endParaRPr lang="de-DE" dirty="0" smtClean="0"/>
          </a:p>
          <a:p>
            <a:pPr lvl="1" algn="just">
              <a:lnSpc>
                <a:spcPct val="150000"/>
              </a:lnSpc>
            </a:pPr>
            <a:r>
              <a:rPr lang="de-DE" sz="6400" dirty="0" smtClean="0">
                <a:latin typeface="Arial" panose="020B0604020202020204" pitchFamily="34" charset="0"/>
                <a:cs typeface="Arial" panose="020B0604020202020204" pitchFamily="34" charset="0"/>
              </a:rPr>
              <a:t>Der </a:t>
            </a:r>
            <a:r>
              <a:rPr lang="de-DE" sz="6400" dirty="0"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lang="de-DE" sz="6400" dirty="0" smtClean="0">
                <a:latin typeface="Arial" panose="020B0604020202020204" pitchFamily="34" charset="0"/>
                <a:cs typeface="Arial" panose="020B0604020202020204" pitchFamily="34" charset="0"/>
              </a:rPr>
              <a:t>igentümer teilt dem Finanzamt </a:t>
            </a:r>
            <a:r>
              <a:rPr lang="de-DE" sz="6400" u="sng" dirty="0" smtClean="0">
                <a:latin typeface="Arial" panose="020B0604020202020204" pitchFamily="34" charset="0"/>
                <a:cs typeface="Arial" panose="020B0604020202020204" pitchFamily="34" charset="0"/>
              </a:rPr>
              <a:t>einmalig</a:t>
            </a:r>
            <a:r>
              <a:rPr lang="de-DE" sz="6400" dirty="0" smtClean="0">
                <a:latin typeface="Arial" panose="020B0604020202020204" pitchFamily="34" charset="0"/>
                <a:cs typeface="Arial" panose="020B0604020202020204" pitchFamily="34" charset="0"/>
              </a:rPr>
              <a:t> durch </a:t>
            </a:r>
            <a:r>
              <a:rPr lang="de-DE" sz="6400" u="sng" dirty="0" smtClean="0">
                <a:latin typeface="Arial" panose="020B0604020202020204" pitchFamily="34" charset="0"/>
                <a:cs typeface="Arial" panose="020B0604020202020204" pitchFamily="34" charset="0"/>
              </a:rPr>
              <a:t>Steuererklärung</a:t>
            </a:r>
            <a:r>
              <a:rPr lang="de-DE" sz="6400" dirty="0" smtClean="0">
                <a:latin typeface="Arial" panose="020B0604020202020204" pitchFamily="34" charset="0"/>
                <a:cs typeface="Arial" panose="020B0604020202020204" pitchFamily="34" charset="0"/>
              </a:rPr>
              <a:t> mit:</a:t>
            </a:r>
            <a:endParaRPr lang="de-DE" sz="6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85800" lvl="1" indent="-342900" algn="l">
              <a:lnSpc>
                <a:spcPct val="150000"/>
              </a:lnSpc>
              <a:buFontTx/>
              <a:buChar char="-"/>
            </a:pPr>
            <a:r>
              <a:rPr lang="de-DE" sz="6400" dirty="0" smtClean="0">
                <a:latin typeface="Arial" panose="020B0604020202020204" pitchFamily="34" charset="0"/>
                <a:cs typeface="Arial" panose="020B0604020202020204" pitchFamily="34" charset="0"/>
              </a:rPr>
              <a:t>Adresse (Lage des Grundstücks),</a:t>
            </a:r>
            <a:endParaRPr lang="de-DE" sz="6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85800" lvl="1" indent="-342900" algn="l">
              <a:lnSpc>
                <a:spcPct val="150000"/>
              </a:lnSpc>
              <a:buFontTx/>
              <a:buChar char="-"/>
            </a:pPr>
            <a:r>
              <a:rPr lang="de-DE" sz="6400" dirty="0">
                <a:latin typeface="Arial" panose="020B0604020202020204" pitchFamily="34" charset="0"/>
                <a:cs typeface="Arial" panose="020B0604020202020204" pitchFamily="34" charset="0"/>
              </a:rPr>
              <a:t>qm des Grund und Bodens,</a:t>
            </a:r>
          </a:p>
          <a:p>
            <a:pPr marL="685800" lvl="1" indent="-342900" algn="l">
              <a:lnSpc>
                <a:spcPct val="150000"/>
              </a:lnSpc>
              <a:buFontTx/>
              <a:buChar char="-"/>
            </a:pPr>
            <a:r>
              <a:rPr lang="de-DE" sz="6400" dirty="0">
                <a:latin typeface="Arial" panose="020B0604020202020204" pitchFamily="34" charset="0"/>
                <a:cs typeface="Arial" panose="020B0604020202020204" pitchFamily="34" charset="0"/>
              </a:rPr>
              <a:t>qm der Gebäudeflächen für Wohnen und für Nicht-Wohnen </a:t>
            </a:r>
            <a:endParaRPr lang="de-DE" sz="6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lvl="1" algn="l">
              <a:lnSpc>
                <a:spcPct val="150000"/>
              </a:lnSpc>
            </a:pPr>
            <a:endParaRPr lang="de-DE" sz="6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 algn="l">
              <a:lnSpc>
                <a:spcPct val="150000"/>
              </a:lnSpc>
            </a:pPr>
            <a:r>
              <a:rPr lang="de-DE" sz="6400" dirty="0" smtClean="0">
                <a:latin typeface="Arial" panose="020B0604020202020204" pitchFamily="34" charset="0"/>
                <a:cs typeface="Arial" panose="020B0604020202020204" pitchFamily="34" charset="0"/>
              </a:rPr>
              <a:t>Grundansatz = </a:t>
            </a:r>
            <a:r>
              <a:rPr lang="de-DE" sz="6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Äquivalenzprinzip (Nutzen- Äquivalenz)</a:t>
            </a:r>
            <a:r>
              <a:rPr lang="de-DE" sz="6400" dirty="0" smtClean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</a:p>
          <a:p>
            <a:pPr lvl="1" algn="l">
              <a:lnSpc>
                <a:spcPct val="150000"/>
              </a:lnSpc>
            </a:pPr>
            <a:r>
              <a:rPr lang="de-DE" sz="6400" dirty="0" smtClean="0">
                <a:latin typeface="Arial" panose="020B0604020202020204" pitchFamily="34" charset="0"/>
                <a:cs typeface="Arial" panose="020B0604020202020204" pitchFamily="34" charset="0"/>
              </a:rPr>
              <a:t>Die </a:t>
            </a:r>
            <a:r>
              <a:rPr lang="de-DE" sz="6400" b="1" dirty="0">
                <a:latin typeface="Arial" panose="020B0604020202020204" pitchFamily="34" charset="0"/>
                <a:cs typeface="Arial" panose="020B0604020202020204" pitchFamily="34" charset="0"/>
              </a:rPr>
              <a:t>Teilhabe an der Kommune </a:t>
            </a:r>
            <a:r>
              <a:rPr lang="de-DE" sz="6400" dirty="0">
                <a:latin typeface="Arial" panose="020B0604020202020204" pitchFamily="34" charset="0"/>
                <a:cs typeface="Arial" panose="020B0604020202020204" pitchFamily="34" charset="0"/>
              </a:rPr>
              <a:t>durch den Grundstücksbesitz in genau der jeweiligen Lage </a:t>
            </a:r>
            <a:r>
              <a:rPr lang="de-DE" sz="6400" b="1" dirty="0">
                <a:latin typeface="Arial" panose="020B0604020202020204" pitchFamily="34" charset="0"/>
                <a:cs typeface="Arial" panose="020B0604020202020204" pitchFamily="34" charset="0"/>
              </a:rPr>
              <a:t>sowie</a:t>
            </a:r>
            <a:r>
              <a:rPr lang="de-DE" sz="6400" dirty="0">
                <a:latin typeface="Arial" panose="020B0604020202020204" pitchFamily="34" charset="0"/>
                <a:cs typeface="Arial" panose="020B0604020202020204" pitchFamily="34" charset="0"/>
              </a:rPr>
              <a:t> das Profitieren von dem </a:t>
            </a:r>
            <a:r>
              <a:rPr lang="de-DE" sz="6400" b="1" dirty="0">
                <a:latin typeface="Arial" panose="020B0604020202020204" pitchFamily="34" charset="0"/>
                <a:cs typeface="Arial" panose="020B0604020202020204" pitchFamily="34" charset="0"/>
              </a:rPr>
              <a:t>kommunalen Nutzungsangebot </a:t>
            </a:r>
            <a:r>
              <a:rPr lang="de-DE" sz="6400" dirty="0">
                <a:latin typeface="Arial" panose="020B0604020202020204" pitchFamily="34" charset="0"/>
                <a:cs typeface="Arial" panose="020B0604020202020204" pitchFamily="34" charset="0"/>
              </a:rPr>
              <a:t>an dieser Stelle mit einem Grundstück dieser Größe und dieses Bebauungsumfangs rechtfertigt die Belastung mit Grundsteuer in der </a:t>
            </a:r>
            <a:r>
              <a:rPr lang="de-DE" sz="6400" dirty="0" err="1">
                <a:latin typeface="Arial" panose="020B0604020202020204" pitchFamily="34" charset="0"/>
                <a:cs typeface="Arial" panose="020B0604020202020204" pitchFamily="34" charset="0"/>
              </a:rPr>
              <a:t>entspr</a:t>
            </a:r>
            <a:r>
              <a:rPr lang="de-DE" sz="6400" dirty="0">
                <a:latin typeface="Arial" panose="020B0604020202020204" pitchFamily="34" charset="0"/>
                <a:cs typeface="Arial" panose="020B0604020202020204" pitchFamily="34" charset="0"/>
              </a:rPr>
              <a:t>. Höhe. </a:t>
            </a:r>
            <a:endParaRPr lang="de-DE" sz="6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 algn="l">
              <a:lnSpc>
                <a:spcPct val="150000"/>
              </a:lnSpc>
            </a:pPr>
            <a:r>
              <a:rPr lang="de-DE" sz="6400" dirty="0" smtClean="0">
                <a:latin typeface="Arial" panose="020B0604020202020204" pitchFamily="34" charset="0"/>
                <a:cs typeface="Arial" panose="020B0604020202020204" pitchFamily="34" charset="0"/>
              </a:rPr>
              <a:t>Teilhabe und Nutzungsmöglichkeiten werden typischerweise umso mehr in Anspruch genommen, je größer die Fläche des Grundstücks/Gebäudes ist, und </a:t>
            </a:r>
            <a:r>
              <a:rPr lang="de-DE" sz="6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dementspr</a:t>
            </a:r>
            <a:r>
              <a:rPr lang="de-DE" sz="6400" dirty="0" smtClean="0">
                <a:latin typeface="Arial" panose="020B0604020202020204" pitchFamily="34" charset="0"/>
                <a:cs typeface="Arial" panose="020B0604020202020204" pitchFamily="34" charset="0"/>
              </a:rPr>
              <a:t>. ist der </a:t>
            </a:r>
            <a:r>
              <a:rPr lang="de-DE" sz="6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Hauptanknüpfungspunkt für die Grundsteuer die Fläche!</a:t>
            </a:r>
            <a:endParaRPr lang="de-DE" sz="6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lnSpc>
                <a:spcPct val="150000"/>
              </a:lnSpc>
            </a:pPr>
            <a:endParaRPr lang="de-DE" sz="6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>
              <a:lnSpc>
                <a:spcPct val="150000"/>
              </a:lnSpc>
            </a:pPr>
            <a:endParaRPr lang="de-DE" sz="6400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072A2D-CAFB-45D1-928F-72DF9D45EBFA}" type="datetime1">
              <a:rPr lang="de-DE" smtClean="0"/>
              <a:t>12.02.2020</a:t>
            </a:fld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4D3120-A3E3-4192-92A6-DF25E255A503}" type="slidenum">
              <a:rPr lang="de-DE" smtClean="0"/>
              <a:t>10</a:t>
            </a:fld>
            <a:endParaRPr lang="de-DE"/>
          </a:p>
        </p:txBody>
      </p:sp>
      <p:pic>
        <p:nvPicPr>
          <p:cNvPr id="6" name="Grafik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67031" y="386419"/>
            <a:ext cx="1800225" cy="409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6837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41268" y="1009403"/>
            <a:ext cx="8252922" cy="1115863"/>
          </a:xfrm>
        </p:spPr>
        <p:txBody>
          <a:bodyPr>
            <a:normAutofit/>
          </a:bodyPr>
          <a:lstStyle/>
          <a:p>
            <a:r>
              <a:rPr lang="de-DE" sz="2500" b="1" dirty="0">
                <a:latin typeface="Arial" panose="020B0604020202020204" pitchFamily="34" charset="0"/>
                <a:cs typeface="Arial" panose="020B0604020202020204" pitchFamily="34" charset="0"/>
              </a:rPr>
              <a:t>Ausgangspunkt: Bayerisches Flächenmodell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628650" y="2078181"/>
            <a:ext cx="7886700" cy="4098781"/>
          </a:xfrm>
        </p:spPr>
        <p:txBody>
          <a:bodyPr>
            <a:normAutofit/>
          </a:bodyPr>
          <a:lstStyle/>
          <a:p>
            <a:r>
              <a:rPr lang="de-DE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Maßstab der Grundsteuer ist die Fläche</a:t>
            </a:r>
          </a:p>
          <a:p>
            <a:r>
              <a:rPr lang="de-DE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Differenzierung nach</a:t>
            </a:r>
          </a:p>
          <a:p>
            <a:pPr lvl="1"/>
            <a:r>
              <a:rPr lang="de-DE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Grund und Boden</a:t>
            </a:r>
          </a:p>
          <a:p>
            <a:pPr lvl="1"/>
            <a:r>
              <a:rPr lang="de-DE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Gebäudefläche </a:t>
            </a:r>
          </a:p>
          <a:p>
            <a:r>
              <a:rPr lang="de-DE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Multiplikation mit Äquivalenzzahlen</a:t>
            </a:r>
          </a:p>
          <a:p>
            <a:pPr lvl="1"/>
            <a:r>
              <a:rPr lang="de-DE" sz="2200" dirty="0">
                <a:latin typeface="Arial" panose="020B0604020202020204" pitchFamily="34" charset="0"/>
                <a:cs typeface="Arial" panose="020B0604020202020204" pitchFamily="34" charset="0"/>
              </a:rPr>
              <a:t>Grund und Boden 	</a:t>
            </a:r>
            <a:r>
              <a:rPr lang="de-DE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0,02 </a:t>
            </a:r>
            <a:r>
              <a:rPr lang="de-DE" sz="2200" dirty="0">
                <a:latin typeface="Arial" panose="020B0604020202020204" pitchFamily="34" charset="0"/>
                <a:cs typeface="Arial" panose="020B0604020202020204" pitchFamily="34" charset="0"/>
              </a:rPr>
              <a:t>€</a:t>
            </a:r>
          </a:p>
          <a:p>
            <a:pPr lvl="1"/>
            <a:r>
              <a:rPr lang="de-DE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Gebäude</a:t>
            </a:r>
            <a:r>
              <a:rPr lang="de-DE" sz="2200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de-DE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           	0,40 €</a:t>
            </a:r>
            <a:endParaRPr lang="de-DE" sz="2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04788" lvl="1" indent="-204788"/>
            <a:r>
              <a:rPr lang="de-DE" sz="2200" dirty="0">
                <a:latin typeface="Arial" panose="020B0604020202020204" pitchFamily="34" charset="0"/>
                <a:cs typeface="Arial" panose="020B0604020202020204" pitchFamily="34" charset="0"/>
              </a:rPr>
              <a:t>Anwendung einer Steuermesszahl</a:t>
            </a:r>
          </a:p>
          <a:p>
            <a:pPr marL="547688" lvl="2" indent="-204788"/>
            <a:r>
              <a:rPr lang="de-DE" sz="2200" dirty="0">
                <a:latin typeface="Arial" panose="020B0604020202020204" pitchFamily="34" charset="0"/>
                <a:cs typeface="Arial" panose="020B0604020202020204" pitchFamily="34" charset="0"/>
              </a:rPr>
              <a:t>Grund und Boden, Nicht-Wohngebäude 1,0</a:t>
            </a:r>
          </a:p>
          <a:p>
            <a:pPr marL="547688" lvl="2" indent="-204788"/>
            <a:r>
              <a:rPr lang="de-DE" sz="2200" dirty="0">
                <a:latin typeface="Arial" panose="020B0604020202020204" pitchFamily="34" charset="0"/>
                <a:cs typeface="Arial" panose="020B0604020202020204" pitchFamily="34" charset="0"/>
              </a:rPr>
              <a:t>Wohngebäude </a:t>
            </a:r>
            <a:r>
              <a:rPr lang="de-DE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0,5</a:t>
            </a:r>
            <a:endParaRPr lang="de-DE" sz="2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9C37C7-BDFD-4E44-B841-C85D59F42CEE}" type="datetime1">
              <a:rPr lang="de-DE" smtClean="0"/>
              <a:t>12.02.2020</a:t>
            </a:fld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>
          <a:xfrm>
            <a:off x="6457950" y="5587266"/>
            <a:ext cx="2057400" cy="273844"/>
          </a:xfrm>
        </p:spPr>
        <p:txBody>
          <a:bodyPr/>
          <a:lstStyle/>
          <a:p>
            <a:fld id="{934D3120-A3E3-4192-92A6-DF25E255A503}" type="slidenum">
              <a:rPr lang="de-DE" smtClean="0"/>
              <a:t>11</a:t>
            </a:fld>
            <a:endParaRPr lang="de-DE"/>
          </a:p>
        </p:txBody>
      </p:sp>
      <p:pic>
        <p:nvPicPr>
          <p:cNvPr id="7" name="Grafik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2062" y="2113017"/>
            <a:ext cx="1496291" cy="1086758"/>
          </a:xfrm>
          <a:prstGeom prst="rect">
            <a:avLst/>
          </a:prstGeom>
        </p:spPr>
      </p:pic>
      <p:pic>
        <p:nvPicPr>
          <p:cNvPr id="8" name="Grafik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88356" y="375908"/>
            <a:ext cx="1800225" cy="409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884550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28650" y="807522"/>
            <a:ext cx="7886700" cy="883167"/>
          </a:xfrm>
        </p:spPr>
        <p:txBody>
          <a:bodyPr>
            <a:normAutofit/>
          </a:bodyPr>
          <a:lstStyle/>
          <a:p>
            <a:r>
              <a:rPr lang="de-DE" sz="2500" b="1" dirty="0">
                <a:latin typeface="Arial" panose="020B0604020202020204" pitchFamily="34" charset="0"/>
                <a:cs typeface="Arial" panose="020B0604020202020204" pitchFamily="34" charset="0"/>
              </a:rPr>
              <a:t>Bayerisches Flächenmodell, Berechnungsbeispiel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de-DE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  <a:r>
              <a:rPr lang="de-DE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Grund und Boden:                 </a:t>
            </a:r>
          </a:p>
          <a:p>
            <a:pPr marL="0" indent="0">
              <a:lnSpc>
                <a:spcPct val="100000"/>
              </a:lnSpc>
              <a:spcBef>
                <a:spcPts val="1200"/>
              </a:spcBef>
              <a:buNone/>
              <a:tabLst>
                <a:tab pos="7134225" algn="l"/>
              </a:tabLst>
            </a:pPr>
            <a:r>
              <a:rPr lang="de-DE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    500 qm x Äquivalenzzahl 0,02 x Steuermesszahl  1,0 = 10</a:t>
            </a:r>
          </a:p>
          <a:p>
            <a:pPr marL="0" indent="0">
              <a:lnSpc>
                <a:spcPct val="100000"/>
              </a:lnSpc>
              <a:spcBef>
                <a:spcPts val="1200"/>
              </a:spcBef>
              <a:buNone/>
            </a:pPr>
            <a:r>
              <a:rPr lang="de-DE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+  Gebäudefläche Wohnen:                                                    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de-DE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    120 qm x Äquivalenzzahl 0,40 x Steuermesszahl  0,5 = </a:t>
            </a:r>
            <a:r>
              <a:rPr lang="de-DE" sz="2200" u="sng" dirty="0" smtClean="0">
                <a:latin typeface="Arial" panose="020B0604020202020204" pitchFamily="34" charset="0"/>
                <a:cs typeface="Arial" panose="020B0604020202020204" pitchFamily="34" charset="0"/>
              </a:rPr>
              <a:t>24</a:t>
            </a:r>
            <a:endParaRPr lang="de-DE" sz="2200" u="sng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de-DE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de-DE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                                                                                         34</a:t>
            </a:r>
          </a:p>
          <a:p>
            <a:pPr marL="0" indent="0">
              <a:buNone/>
            </a:pPr>
            <a:r>
              <a:rPr lang="de-DE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  x Hebesatz der Kommune z.B. 300%   </a:t>
            </a:r>
          </a:p>
          <a:p>
            <a:pPr marL="0" indent="0">
              <a:buNone/>
            </a:pPr>
            <a:r>
              <a:rPr lang="de-DE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  = 102 Euro Grundsteuer pro Jahr</a:t>
            </a:r>
          </a:p>
          <a:p>
            <a:pPr marL="0" indent="0">
              <a:buNone/>
            </a:pPr>
            <a:r>
              <a:rPr lang="de-DE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Verfassungsrechtlich ist das Modell sauber. </a:t>
            </a:r>
          </a:p>
          <a:p>
            <a:pPr marL="0" indent="0">
              <a:buNone/>
            </a:pPr>
            <a:r>
              <a:rPr lang="de-DE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Es ist zugleich extrem einfach und hervorragend maschinell umsetzbar.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9C37C7-BDFD-4E44-B841-C85D59F42CEE}" type="datetime1">
              <a:rPr lang="de-DE" smtClean="0"/>
              <a:t>12.02.2020</a:t>
            </a:fld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4D3120-A3E3-4192-92A6-DF25E255A503}" type="slidenum">
              <a:rPr lang="de-DE" smtClean="0"/>
              <a:t>12</a:t>
            </a:fld>
            <a:endParaRPr lang="de-DE"/>
          </a:p>
        </p:txBody>
      </p:sp>
      <p:pic>
        <p:nvPicPr>
          <p:cNvPr id="6" name="Grafik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3419" y="4056984"/>
            <a:ext cx="1373218" cy="1075383"/>
          </a:xfrm>
          <a:prstGeom prst="rect">
            <a:avLst/>
          </a:prstGeom>
        </p:spPr>
      </p:pic>
      <p:pic>
        <p:nvPicPr>
          <p:cNvPr id="8" name="Grafik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67335" y="333867"/>
            <a:ext cx="1800225" cy="409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7952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29392" y="1131094"/>
            <a:ext cx="8264797" cy="994172"/>
          </a:xfrm>
        </p:spPr>
        <p:txBody>
          <a:bodyPr>
            <a:normAutofit/>
          </a:bodyPr>
          <a:lstStyle/>
          <a:p>
            <a:r>
              <a:rPr lang="de-DE" sz="2500" b="1" dirty="0" smtClean="0">
                <a:latin typeface="Arial" panose="020B0604020202020204" pitchFamily="34" charset="0"/>
                <a:cs typeface="Arial" panose="020B0604020202020204" pitchFamily="34" charset="0"/>
              </a:rPr>
              <a:t>Einziger Kritikpunkt beim Bayern-Modell</a:t>
            </a:r>
            <a:endParaRPr lang="de-DE" sz="25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628650" y="2196935"/>
            <a:ext cx="7886700" cy="398002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de-DE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Grundstücke gleicher Größe in der derselben Gemeinde zahlen stets dieselbe Grundsteuer, egal, wo sie belegen sind:</a:t>
            </a:r>
          </a:p>
          <a:p>
            <a:pPr lvl="1"/>
            <a:r>
              <a:rPr lang="de-DE" sz="2200" dirty="0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de-DE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n guter Lage</a:t>
            </a:r>
          </a:p>
          <a:p>
            <a:pPr lvl="1"/>
            <a:r>
              <a:rPr lang="de-DE" sz="2200" dirty="0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de-DE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n gehobener Lage</a:t>
            </a:r>
          </a:p>
          <a:p>
            <a:pPr lvl="1"/>
            <a:r>
              <a:rPr lang="de-DE" sz="2200" dirty="0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de-DE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n sehr guter Lage</a:t>
            </a:r>
          </a:p>
          <a:p>
            <a:pPr marL="342900" lvl="1" indent="0">
              <a:buNone/>
            </a:pPr>
            <a:endParaRPr lang="de-DE" sz="2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de-DE" sz="2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de-DE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Ist das vermittelbar (gerecht) ????</a:t>
            </a:r>
            <a:endParaRPr lang="de-DE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9C37C7-BDFD-4E44-B841-C85D59F42CEE}" type="datetime1">
              <a:rPr lang="de-DE" smtClean="0"/>
              <a:t>12.02.2020</a:t>
            </a:fld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>
          <a:xfrm>
            <a:off x="6457950" y="5587266"/>
            <a:ext cx="2057400" cy="273844"/>
          </a:xfrm>
        </p:spPr>
        <p:txBody>
          <a:bodyPr/>
          <a:lstStyle/>
          <a:p>
            <a:fld id="{934D3120-A3E3-4192-92A6-DF25E255A503}" type="slidenum">
              <a:rPr lang="de-DE" smtClean="0"/>
              <a:t>13</a:t>
            </a:fld>
            <a:endParaRPr lang="de-DE"/>
          </a:p>
        </p:txBody>
      </p:sp>
      <p:pic>
        <p:nvPicPr>
          <p:cNvPr id="7" name="Grafik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0720" y="4045775"/>
            <a:ext cx="1490839" cy="1167493"/>
          </a:xfrm>
          <a:prstGeom prst="rect">
            <a:avLst/>
          </a:prstGeom>
        </p:spPr>
      </p:pic>
      <p:pic>
        <p:nvPicPr>
          <p:cNvPr id="8" name="Grafik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98563" y="323357"/>
            <a:ext cx="1800225" cy="409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953888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713985" y="698292"/>
            <a:ext cx="7252855" cy="653143"/>
          </a:xfrm>
        </p:spPr>
        <p:txBody>
          <a:bodyPr>
            <a:normAutofit/>
          </a:bodyPr>
          <a:lstStyle/>
          <a:p>
            <a:pPr algn="l"/>
            <a:r>
              <a:rPr lang="de-DE" sz="2500" b="1" u="sng" dirty="0">
                <a:latin typeface="Arial" panose="020B0604020202020204" pitchFamily="34" charset="0"/>
                <a:cs typeface="Arial" panose="020B0604020202020204" pitchFamily="34" charset="0"/>
              </a:rPr>
              <a:t>Niedersächsisches Flächen-Lage-Modell: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548442" y="1639389"/>
            <a:ext cx="8170224" cy="4239490"/>
          </a:xfrm>
        </p:spPr>
        <p:txBody>
          <a:bodyPr>
            <a:noAutofit/>
          </a:bodyPr>
          <a:lstStyle/>
          <a:p>
            <a:pPr algn="just"/>
            <a:r>
              <a:rPr lang="de-DE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Einfacher flächenbezogener Ansatz wie Bayern, aber zusätzlich mit Berücksichtigung der Lage durch einen</a:t>
            </a:r>
          </a:p>
          <a:p>
            <a:r>
              <a:rPr lang="de-DE" sz="22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2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Lagefaktor</a:t>
            </a:r>
          </a:p>
          <a:p>
            <a:pPr lvl="0" algn="l"/>
            <a:r>
              <a:rPr lang="de-DE" sz="22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für </a:t>
            </a:r>
            <a:r>
              <a:rPr lang="de-DE" sz="2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jeden Orts-/</a:t>
            </a:r>
            <a:r>
              <a:rPr lang="de-DE" sz="22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Stadtteil. </a:t>
            </a:r>
          </a:p>
          <a:p>
            <a:pPr lvl="0" algn="l"/>
            <a:r>
              <a:rPr lang="de-DE" sz="2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de-DE" sz="2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DE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Auch hier: Äquivalenzgedanke = Teilhabe des Grundbesitzers am kommunalen Umfeld und dem dort gebotenen Nutzungspotenzial.  </a:t>
            </a:r>
          </a:p>
          <a:p>
            <a:pPr lvl="0" algn="just"/>
            <a:r>
              <a:rPr lang="de-DE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Aber: In einigen Lagen gibt es typischerweise </a:t>
            </a:r>
            <a:r>
              <a:rPr lang="de-DE" sz="2200" dirty="0">
                <a:latin typeface="Arial" panose="020B0604020202020204" pitchFamily="34" charset="0"/>
                <a:cs typeface="Arial" panose="020B0604020202020204" pitchFamily="34" charset="0"/>
              </a:rPr>
              <a:t>mehr und in </a:t>
            </a:r>
            <a:r>
              <a:rPr lang="de-DE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anderen Lagen </a:t>
            </a:r>
            <a:r>
              <a:rPr lang="de-DE" sz="2200" dirty="0">
                <a:latin typeface="Arial" panose="020B0604020202020204" pitchFamily="34" charset="0"/>
                <a:cs typeface="Arial" panose="020B0604020202020204" pitchFamily="34" charset="0"/>
              </a:rPr>
              <a:t>weniger Nutzungsvorteile, Umfeld- und Lebensqualität. </a:t>
            </a:r>
            <a:r>
              <a:rPr lang="de-DE" sz="2200" u="sng" dirty="0"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  <a:r>
              <a:rPr lang="de-DE" sz="2200" u="sng" dirty="0" smtClean="0">
                <a:latin typeface="Arial" panose="020B0604020202020204" pitchFamily="34" charset="0"/>
                <a:cs typeface="Arial" panose="020B0604020202020204" pitchFamily="34" charset="0"/>
              </a:rPr>
              <a:t>it dem </a:t>
            </a:r>
            <a:r>
              <a:rPr lang="de-DE" sz="2200" u="sng" dirty="0">
                <a:latin typeface="Arial" panose="020B0604020202020204" pitchFamily="34" charset="0"/>
                <a:cs typeface="Arial" panose="020B0604020202020204" pitchFamily="34" charset="0"/>
              </a:rPr>
              <a:t>Lagefaktor </a:t>
            </a:r>
            <a:r>
              <a:rPr lang="de-DE" sz="2200" u="sng" dirty="0" smtClean="0">
                <a:latin typeface="Arial" panose="020B0604020202020204" pitchFamily="34" charset="0"/>
                <a:cs typeface="Arial" panose="020B0604020202020204" pitchFamily="34" charset="0"/>
              </a:rPr>
              <a:t>wird das </a:t>
            </a:r>
            <a:r>
              <a:rPr lang="de-DE" sz="2200" u="sng" dirty="0">
                <a:latin typeface="Arial" panose="020B0604020202020204" pitchFamily="34" charset="0"/>
                <a:cs typeface="Arial" panose="020B0604020202020204" pitchFamily="34" charset="0"/>
              </a:rPr>
              <a:t>kommunale </a:t>
            </a:r>
            <a:r>
              <a:rPr lang="de-DE" sz="2200" u="sng" dirty="0" smtClean="0">
                <a:latin typeface="Arial" panose="020B0604020202020204" pitchFamily="34" charset="0"/>
                <a:cs typeface="Arial" panose="020B0604020202020204" pitchFamily="34" charset="0"/>
              </a:rPr>
              <a:t>Leistungsangebot</a:t>
            </a:r>
            <a:r>
              <a:rPr lang="de-DE" sz="2200" u="sng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200" u="sng" dirty="0" smtClean="0">
                <a:latin typeface="Arial" panose="020B0604020202020204" pitchFamily="34" charset="0"/>
                <a:cs typeface="Arial" panose="020B0604020202020204" pitchFamily="34" charset="0"/>
              </a:rPr>
              <a:t>also noch besser typisiert erfasst und abgebildet.</a:t>
            </a:r>
            <a:endParaRPr lang="de-DE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072A2D-CAFB-45D1-928F-72DF9D45EBFA}" type="datetime1">
              <a:rPr lang="de-DE" smtClean="0"/>
              <a:t>12.02.2020</a:t>
            </a:fld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4D3120-A3E3-4192-92A6-DF25E255A503}" type="slidenum">
              <a:rPr lang="de-DE" smtClean="0"/>
              <a:t>14</a:t>
            </a:fld>
            <a:endParaRPr lang="de-DE" dirty="0"/>
          </a:p>
        </p:txBody>
      </p:sp>
      <p:pic>
        <p:nvPicPr>
          <p:cNvPr id="7" name="Grafik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66728" y="333867"/>
            <a:ext cx="1800225" cy="409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4553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143001" y="725214"/>
            <a:ext cx="6386051" cy="998483"/>
          </a:xfrm>
        </p:spPr>
        <p:txBody>
          <a:bodyPr>
            <a:normAutofit/>
          </a:bodyPr>
          <a:lstStyle/>
          <a:p>
            <a:r>
              <a:rPr lang="de-DE" sz="2500" b="1" dirty="0">
                <a:latin typeface="Arial" panose="020B0604020202020204" pitchFamily="34" charset="0"/>
                <a:cs typeface="Arial" panose="020B0604020202020204" pitchFamily="34" charset="0"/>
              </a:rPr>
              <a:t>Lagefaktor</a:t>
            </a:r>
            <a:r>
              <a:rPr lang="de-DE" sz="2100" b="1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de-DE" sz="21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DE" sz="1650" u="sng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de-DE" sz="1650" u="sng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de-DE" sz="1650" u="sng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771896" y="1376856"/>
            <a:ext cx="8134598" cy="4822064"/>
          </a:xfrm>
        </p:spPr>
        <p:txBody>
          <a:bodyPr>
            <a:normAutofit fontScale="25000" lnSpcReduction="20000"/>
          </a:bodyPr>
          <a:lstStyle/>
          <a:p>
            <a:pPr marL="257175" indent="-257175" algn="l">
              <a:buFont typeface="Arial" panose="020B0604020202020204" pitchFamily="34" charset="0"/>
              <a:buChar char="•"/>
            </a:pPr>
            <a:r>
              <a:rPr lang="de-DE" sz="8800" dirty="0" smtClean="0">
                <a:latin typeface="Arial" panose="020B0604020202020204" pitchFamily="34" charset="0"/>
                <a:cs typeface="Arial" panose="020B0604020202020204" pitchFamily="34" charset="0"/>
              </a:rPr>
              <a:t>Ziel: Innerhalb </a:t>
            </a:r>
            <a:r>
              <a:rPr lang="de-DE" sz="8800" dirty="0">
                <a:latin typeface="Arial" panose="020B0604020202020204" pitchFamily="34" charset="0"/>
                <a:cs typeface="Arial" panose="020B0604020202020204" pitchFamily="34" charset="0"/>
              </a:rPr>
              <a:t>der Kommune wird nach der Lage differenziert.</a:t>
            </a:r>
          </a:p>
          <a:p>
            <a:pPr marL="257175" indent="-257175" algn="l">
              <a:buFont typeface="Arial" panose="020B0604020202020204" pitchFamily="34" charset="0"/>
              <a:buChar char="•"/>
            </a:pPr>
            <a:r>
              <a:rPr lang="de-DE" sz="8800" dirty="0">
                <a:latin typeface="Arial" panose="020B0604020202020204" pitchFamily="34" charset="0"/>
                <a:cs typeface="Arial" panose="020B0604020202020204" pitchFamily="34" charset="0"/>
              </a:rPr>
              <a:t>In jeder Kommune gibt es </a:t>
            </a:r>
            <a:r>
              <a:rPr lang="de-DE" sz="8800" dirty="0" smtClean="0">
                <a:latin typeface="Arial" panose="020B0604020202020204" pitchFamily="34" charset="0"/>
                <a:cs typeface="Arial" panose="020B0604020202020204" pitchFamily="34" charset="0"/>
              </a:rPr>
              <a:t>unterschiedliche </a:t>
            </a:r>
            <a:r>
              <a:rPr lang="de-DE" sz="8800" dirty="0">
                <a:latin typeface="Arial" panose="020B0604020202020204" pitchFamily="34" charset="0"/>
                <a:cs typeface="Arial" panose="020B0604020202020204" pitchFamily="34" charset="0"/>
              </a:rPr>
              <a:t>Lagen.</a:t>
            </a:r>
          </a:p>
          <a:p>
            <a:pPr marL="257175" indent="-257175" algn="l">
              <a:buFont typeface="Arial" panose="020B0604020202020204" pitchFamily="34" charset="0"/>
              <a:buChar char="•"/>
            </a:pPr>
            <a:r>
              <a:rPr lang="de-DE" sz="8800" dirty="0" smtClean="0">
                <a:latin typeface="Arial" panose="020B0604020202020204" pitchFamily="34" charset="0"/>
                <a:cs typeface="Arial" panose="020B0604020202020204" pitchFamily="34" charset="0"/>
              </a:rPr>
              <a:t>Als Indikator </a:t>
            </a:r>
            <a:r>
              <a:rPr lang="de-DE" sz="8800" dirty="0">
                <a:latin typeface="Arial" panose="020B0604020202020204" pitchFamily="34" charset="0"/>
                <a:cs typeface="Arial" panose="020B0604020202020204" pitchFamily="34" charset="0"/>
              </a:rPr>
              <a:t>für die Lage </a:t>
            </a:r>
            <a:r>
              <a:rPr lang="de-DE" sz="8800" dirty="0" smtClean="0">
                <a:latin typeface="Arial" panose="020B0604020202020204" pitchFamily="34" charset="0"/>
                <a:cs typeface="Arial" panose="020B0604020202020204" pitchFamily="34" charset="0"/>
              </a:rPr>
              <a:t>dient </a:t>
            </a:r>
            <a:r>
              <a:rPr lang="de-DE" sz="8800" dirty="0">
                <a:latin typeface="Arial" panose="020B0604020202020204" pitchFamily="34" charset="0"/>
                <a:cs typeface="Arial" panose="020B0604020202020204" pitchFamily="34" charset="0"/>
              </a:rPr>
              <a:t>der durchschnittliche </a:t>
            </a:r>
            <a:r>
              <a:rPr lang="de-DE" sz="8800" dirty="0" smtClean="0">
                <a:latin typeface="Arial" panose="020B0604020202020204" pitchFamily="34" charset="0"/>
                <a:cs typeface="Arial" panose="020B0604020202020204" pitchFamily="34" charset="0"/>
              </a:rPr>
              <a:t>Boden-</a:t>
            </a:r>
            <a:r>
              <a:rPr lang="de-DE" sz="8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richtwert</a:t>
            </a:r>
            <a:r>
              <a:rPr lang="de-DE" sz="8800" dirty="0" smtClean="0">
                <a:latin typeface="Arial" panose="020B0604020202020204" pitchFamily="34" charset="0"/>
                <a:cs typeface="Arial" panose="020B0604020202020204" pitchFamily="34" charset="0"/>
              </a:rPr>
              <a:t> für die im Flächennutzungsplan für eine Bebauung vorgesehene Fläche (Baufläche) eines Stadtteils/Ortsteils.</a:t>
            </a:r>
            <a:endParaRPr lang="de-DE" sz="8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57175" indent="-257175" algn="l">
              <a:buFont typeface="Arial" panose="020B0604020202020204" pitchFamily="34" charset="0"/>
              <a:buChar char="•"/>
            </a:pPr>
            <a:r>
              <a:rPr lang="de-DE" sz="8800" dirty="0" smtClean="0">
                <a:latin typeface="Arial" panose="020B0604020202020204" pitchFamily="34" charset="0"/>
                <a:cs typeface="Arial" panose="020B0604020202020204" pitchFamily="34" charset="0"/>
              </a:rPr>
              <a:t>Dieser ist von den Gutachterausschüssen ohne Zutun des Bürgers für </a:t>
            </a:r>
            <a:r>
              <a:rPr lang="de-DE" sz="8800" dirty="0">
                <a:latin typeface="Arial" panose="020B0604020202020204" pitchFamily="34" charset="0"/>
                <a:cs typeface="Arial" panose="020B0604020202020204" pitchFamily="34" charset="0"/>
              </a:rPr>
              <a:t>jeden </a:t>
            </a:r>
            <a:r>
              <a:rPr lang="de-DE" sz="8800" dirty="0" smtClean="0">
                <a:latin typeface="Arial" panose="020B0604020202020204" pitchFamily="34" charset="0"/>
                <a:cs typeface="Arial" panose="020B0604020202020204" pitchFamily="34" charset="0"/>
              </a:rPr>
              <a:t>Stadtteil/Ortsteil leicht zu ermitteln.</a:t>
            </a:r>
            <a:endParaRPr lang="de-DE" sz="8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57175" indent="-257175" algn="l">
              <a:buFont typeface="Arial" panose="020B0604020202020204" pitchFamily="34" charset="0"/>
              <a:buChar char="•"/>
            </a:pPr>
            <a:r>
              <a:rPr lang="de-DE" sz="8800" dirty="0" smtClean="0">
                <a:latin typeface="Arial" panose="020B0604020202020204" pitchFamily="34" charset="0"/>
                <a:cs typeface="Arial" panose="020B0604020202020204" pitchFamily="34" charset="0"/>
              </a:rPr>
              <a:t>Aus den durchschnittlichen Bodenrichtwerten für die im Flächennutzungsplan für eine Bebauung vorgesehene Fläche soll sodann - ebenso leicht - nach einer gesetzlich festgelegten Regel der Lagefaktor des jeweiligen Stadtteils/Ortsteils abgeleitet werden.</a:t>
            </a:r>
            <a:endParaRPr lang="de-DE" sz="8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57175" indent="-257175" algn="l">
              <a:buFont typeface="Arial" panose="020B0604020202020204" pitchFamily="34" charset="0"/>
              <a:buChar char="•"/>
            </a:pPr>
            <a:r>
              <a:rPr lang="de-DE" sz="8800" dirty="0">
                <a:latin typeface="Arial" panose="020B0604020202020204" pitchFamily="34" charset="0"/>
                <a:cs typeface="Arial" panose="020B0604020202020204" pitchFamily="34" charset="0"/>
              </a:rPr>
              <a:t>Für jede </a:t>
            </a:r>
            <a:r>
              <a:rPr lang="de-DE" sz="8800" dirty="0" smtClean="0">
                <a:latin typeface="Arial" panose="020B0604020202020204" pitchFamily="34" charset="0"/>
                <a:cs typeface="Arial" panose="020B0604020202020204" pitchFamily="34" charset="0"/>
              </a:rPr>
              <a:t>Kommune soll </a:t>
            </a:r>
            <a:r>
              <a:rPr lang="de-DE" sz="8800" dirty="0">
                <a:latin typeface="Arial" panose="020B0604020202020204" pitchFamily="34" charset="0"/>
                <a:cs typeface="Arial" panose="020B0604020202020204" pitchFamily="34" charset="0"/>
              </a:rPr>
              <a:t>es 1, 3, </a:t>
            </a:r>
            <a:r>
              <a:rPr lang="de-DE" sz="8800" dirty="0" smtClean="0">
                <a:latin typeface="Arial" panose="020B0604020202020204" pitchFamily="34" charset="0"/>
                <a:cs typeface="Arial" panose="020B0604020202020204" pitchFamily="34" charset="0"/>
              </a:rPr>
              <a:t>5, 7 oder 9 Lagefaktoren geben, je nachdem, wie homogen (1 Lagefaktor) oder wie stark voneinander abweichend (bis zu 9 Lagefaktoren) die durchschnittlichen Bodenrichtwerte in der Kommune sind    (d. h. je nach Spreizung des BRW).</a:t>
            </a:r>
            <a:endParaRPr lang="de-DE" sz="8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endParaRPr lang="de-DE" sz="8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57175" indent="-257175" algn="l">
              <a:buFont typeface="Arial" panose="020B0604020202020204" pitchFamily="34" charset="0"/>
              <a:buChar char="•"/>
            </a:pPr>
            <a:endParaRPr lang="de-DE" sz="8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de-D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de-D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072A2D-CAFB-45D1-928F-72DF9D45EBFA}" type="datetime1">
              <a:rPr lang="de-DE" smtClean="0"/>
              <a:t>12.02.2020</a:t>
            </a:fld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4D3120-A3E3-4192-92A6-DF25E255A503}" type="slidenum">
              <a:rPr lang="de-DE" smtClean="0"/>
              <a:t>15</a:t>
            </a:fld>
            <a:endParaRPr lang="de-DE"/>
          </a:p>
        </p:txBody>
      </p:sp>
      <p:pic>
        <p:nvPicPr>
          <p:cNvPr id="7" name="Grafik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93156" y="323357"/>
            <a:ext cx="1800225" cy="409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86345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893617" y="760021"/>
            <a:ext cx="6858000" cy="843148"/>
          </a:xfrm>
        </p:spPr>
        <p:txBody>
          <a:bodyPr>
            <a:normAutofit fontScale="90000"/>
          </a:bodyPr>
          <a:lstStyle/>
          <a:p>
            <a:r>
              <a:rPr lang="de-DE" sz="1800" u="sng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de-DE" sz="1800" u="sng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DE" sz="2800" b="1" dirty="0">
                <a:latin typeface="Arial" panose="020B0604020202020204" pitchFamily="34" charset="0"/>
                <a:cs typeface="Arial" panose="020B0604020202020204" pitchFamily="34" charset="0"/>
              </a:rPr>
              <a:t>Lagefaktor</a:t>
            </a:r>
            <a:r>
              <a:rPr lang="de-DE" sz="1800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de-DE" sz="18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de-DE" sz="1800" u="sng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724394" y="1555667"/>
            <a:ext cx="8277102" cy="4634925"/>
          </a:xfrm>
        </p:spPr>
        <p:txBody>
          <a:bodyPr>
            <a:normAutofit fontScale="62500" lnSpcReduction="20000"/>
          </a:bodyPr>
          <a:lstStyle/>
          <a:p>
            <a:pPr algn="just">
              <a:lnSpc>
                <a:spcPct val="100000"/>
              </a:lnSpc>
            </a:pPr>
            <a:r>
              <a:rPr lang="de-DE" sz="3100" b="1" dirty="0" smtClean="0">
                <a:latin typeface="Arial" panose="020B0604020202020204" pitchFamily="34" charset="0"/>
                <a:cs typeface="Arial" panose="020B0604020202020204" pitchFamily="34" charset="0"/>
              </a:rPr>
              <a:t>Die Anzahl </a:t>
            </a:r>
            <a:r>
              <a:rPr lang="de-DE" sz="3100" b="1" dirty="0">
                <a:latin typeface="Arial" panose="020B0604020202020204" pitchFamily="34" charset="0"/>
                <a:cs typeface="Arial" panose="020B0604020202020204" pitchFamily="34" charset="0"/>
              </a:rPr>
              <a:t>der </a:t>
            </a:r>
            <a:r>
              <a:rPr lang="de-DE" sz="3100" b="1" dirty="0" smtClean="0">
                <a:latin typeface="Arial" panose="020B0604020202020204" pitchFamily="34" charset="0"/>
                <a:cs typeface="Arial" panose="020B0604020202020204" pitchFamily="34" charset="0"/>
              </a:rPr>
              <a:t>Lagefaktoren ist abhängig von der Spreizung der durchschnittlichen Bodenrichtwerte (BRW) in der jeweiligen Kommune:</a:t>
            </a:r>
            <a:r>
              <a:rPr lang="de-DE" sz="3100" b="1" dirty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</a:p>
          <a:p>
            <a:pPr marL="257175" indent="-257175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de-DE" sz="3100" dirty="0">
                <a:latin typeface="Arial" panose="020B0604020202020204" pitchFamily="34" charset="0"/>
                <a:cs typeface="Arial" panose="020B0604020202020204" pitchFamily="34" charset="0"/>
              </a:rPr>
              <a:t>Ermittlung des Durchschnitts aller </a:t>
            </a:r>
            <a:r>
              <a:rPr lang="de-DE" sz="3100" dirty="0" smtClean="0">
                <a:latin typeface="Arial" panose="020B0604020202020204" pitchFamily="34" charset="0"/>
                <a:cs typeface="Arial" panose="020B0604020202020204" pitchFamily="34" charset="0"/>
              </a:rPr>
              <a:t>BRW </a:t>
            </a:r>
            <a:r>
              <a:rPr lang="de-DE" sz="3200" dirty="0">
                <a:latin typeface="Arial" panose="020B0604020202020204" pitchFamily="34" charset="0"/>
                <a:cs typeface="Arial" panose="020B0604020202020204" pitchFamily="34" charset="0"/>
              </a:rPr>
              <a:t>für die im Flächennutzungsplan für eine Bebauung vorgesehene Fläche </a:t>
            </a:r>
            <a:r>
              <a:rPr lang="de-DE" sz="3100" dirty="0" smtClean="0">
                <a:latin typeface="Arial" panose="020B0604020202020204" pitchFamily="34" charset="0"/>
                <a:cs typeface="Arial" panose="020B0604020202020204" pitchFamily="34" charset="0"/>
              </a:rPr>
              <a:t>im </a:t>
            </a:r>
            <a:r>
              <a:rPr lang="de-DE" sz="3100" dirty="0">
                <a:latin typeface="Arial" panose="020B0604020202020204" pitchFamily="34" charset="0"/>
                <a:cs typeface="Arial" panose="020B0604020202020204" pitchFamily="34" charset="0"/>
              </a:rPr>
              <a:t>jeweiligen </a:t>
            </a:r>
            <a:r>
              <a:rPr lang="de-DE" sz="3100" dirty="0" smtClean="0">
                <a:latin typeface="Arial" panose="020B0604020202020204" pitchFamily="34" charset="0"/>
                <a:cs typeface="Arial" panose="020B0604020202020204" pitchFamily="34" charset="0"/>
              </a:rPr>
              <a:t>Stadt-/Ortsteil</a:t>
            </a:r>
          </a:p>
          <a:p>
            <a:pPr marL="257175" indent="-257175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de-DE" sz="3100" dirty="0" smtClean="0">
                <a:latin typeface="Arial" panose="020B0604020202020204" pitchFamily="34" charset="0"/>
                <a:cs typeface="Arial" panose="020B0604020202020204" pitchFamily="34" charset="0"/>
              </a:rPr>
              <a:t>Bei geringen Unterschieden zwischen den Stadt-/Ortsteilen nur                1 Lagefaktor (Höhe: 1,0 = im Ergebnis: wie Bayern), bei größeren Unterschieden: 3</a:t>
            </a:r>
            <a:r>
              <a:rPr lang="de-DE" sz="31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de-DE" sz="3100" dirty="0" smtClean="0">
                <a:latin typeface="Arial" panose="020B0604020202020204" pitchFamily="34" charset="0"/>
                <a:cs typeface="Arial" panose="020B0604020202020204" pitchFamily="34" charset="0"/>
              </a:rPr>
              <a:t>5, 7 oder 9 Lagefaktoren (gesetzlich festgelegt).</a:t>
            </a:r>
            <a:r>
              <a:rPr lang="de-DE" dirty="0" smtClean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</a:p>
          <a:p>
            <a:pPr algn="l">
              <a:lnSpc>
                <a:spcPct val="100000"/>
              </a:lnSpc>
            </a:pPr>
            <a:r>
              <a:rPr lang="de-DE" dirty="0" smtClean="0">
                <a:latin typeface="Arial" panose="020B0604020202020204" pitchFamily="34" charset="0"/>
                <a:cs typeface="Arial" panose="020B0604020202020204" pitchFamily="34" charset="0"/>
              </a:rPr>
              <a:t>  	          			             </a:t>
            </a:r>
            <a:r>
              <a:rPr lang="de-DE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Lagefaktoren:</a:t>
            </a:r>
            <a:endParaRPr lang="de-DE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de-DE" dirty="0" smtClean="0">
                <a:latin typeface="Arial" panose="020B0604020202020204" pitchFamily="34" charset="0"/>
                <a:cs typeface="Arial" panose="020B0604020202020204" pitchFamily="34" charset="0"/>
              </a:rPr>
              <a:t>  Lagefaktor </a:t>
            </a:r>
            <a:r>
              <a:rPr lang="de-DE" sz="1700" dirty="0" smtClean="0">
                <a:latin typeface="Arial" panose="020B0604020202020204" pitchFamily="34" charset="0"/>
                <a:cs typeface="Arial" panose="020B0604020202020204" pitchFamily="34" charset="0"/>
              </a:rPr>
              <a:t>(geringe Spreizung):                           </a:t>
            </a:r>
            <a:r>
              <a:rPr lang="de-DE" dirty="0" smtClean="0">
                <a:latin typeface="Arial" panose="020B0604020202020204" pitchFamily="34" charset="0"/>
                <a:cs typeface="Arial" panose="020B0604020202020204" pitchFamily="34" charset="0"/>
              </a:rPr>
              <a:t>	                          </a:t>
            </a:r>
            <a:r>
              <a:rPr lang="de-DE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1,0 </a:t>
            </a:r>
            <a:endParaRPr lang="de-DE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3 </a:t>
            </a:r>
            <a:r>
              <a:rPr lang="de-DE" dirty="0" smtClean="0">
                <a:latin typeface="Arial" panose="020B0604020202020204" pitchFamily="34" charset="0"/>
                <a:cs typeface="Arial" panose="020B0604020202020204" pitchFamily="34" charset="0"/>
              </a:rPr>
              <a:t>Lagefaktoren </a:t>
            </a:r>
            <a:r>
              <a:rPr lang="de-DE" sz="1700" dirty="0" smtClean="0">
                <a:latin typeface="Arial" panose="020B0604020202020204" pitchFamily="34" charset="0"/>
                <a:cs typeface="Arial" panose="020B0604020202020204" pitchFamily="34" charset="0"/>
              </a:rPr>
              <a:t>(mittlere Spreizung):                                                 </a:t>
            </a:r>
            <a:r>
              <a:rPr lang="de-DE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0,90 </a:t>
            </a:r>
            <a:r>
              <a:rPr lang="de-DE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1,0 – </a:t>
            </a:r>
            <a:r>
              <a:rPr lang="de-DE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1,10</a:t>
            </a:r>
            <a:endParaRPr lang="de-DE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5 </a:t>
            </a:r>
            <a:r>
              <a:rPr lang="de-DE" dirty="0" smtClean="0">
                <a:latin typeface="Arial" panose="020B0604020202020204" pitchFamily="34" charset="0"/>
                <a:cs typeface="Arial" panose="020B0604020202020204" pitchFamily="34" charset="0"/>
              </a:rPr>
              <a:t>Lagefaktoren </a:t>
            </a:r>
            <a:r>
              <a:rPr lang="de-DE" sz="1700" dirty="0" smtClean="0">
                <a:latin typeface="Arial" panose="020B0604020202020204" pitchFamily="34" charset="0"/>
                <a:cs typeface="Arial" panose="020B0604020202020204" pitchFamily="34" charset="0"/>
              </a:rPr>
              <a:t>(höhere Spreizung):                                   </a:t>
            </a:r>
            <a:r>
              <a:rPr lang="de-DE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0,80 </a:t>
            </a:r>
            <a:r>
              <a:rPr lang="de-DE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</a:t>
            </a:r>
            <a:r>
              <a:rPr lang="de-DE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0,90 </a:t>
            </a:r>
            <a:r>
              <a:rPr lang="de-DE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1,0 – </a:t>
            </a:r>
            <a:r>
              <a:rPr lang="de-DE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1,10 </a:t>
            </a:r>
            <a:r>
              <a:rPr lang="de-DE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</a:t>
            </a:r>
            <a:r>
              <a:rPr lang="de-DE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1,20</a:t>
            </a:r>
            <a:endParaRPr lang="de-DE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7 </a:t>
            </a:r>
            <a:r>
              <a:rPr lang="de-DE" dirty="0" smtClean="0">
                <a:latin typeface="Arial" panose="020B0604020202020204" pitchFamily="34" charset="0"/>
                <a:cs typeface="Arial" panose="020B0604020202020204" pitchFamily="34" charset="0"/>
              </a:rPr>
              <a:t>Lagefaktoren </a:t>
            </a:r>
            <a:r>
              <a:rPr lang="de-DE" sz="1700" dirty="0" smtClean="0">
                <a:latin typeface="Arial" panose="020B0604020202020204" pitchFamily="34" charset="0"/>
                <a:cs typeface="Arial" panose="020B0604020202020204" pitchFamily="34" charset="0"/>
              </a:rPr>
              <a:t>(hohe Spreizung):                       </a:t>
            </a:r>
            <a:r>
              <a:rPr lang="de-DE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0,70 </a:t>
            </a:r>
            <a:r>
              <a:rPr lang="de-DE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</a:t>
            </a:r>
            <a:r>
              <a:rPr lang="de-DE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0,80 </a:t>
            </a:r>
            <a:r>
              <a:rPr lang="de-DE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</a:t>
            </a:r>
            <a:r>
              <a:rPr lang="de-DE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0,90 </a:t>
            </a:r>
            <a:r>
              <a:rPr lang="de-DE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1,0 – </a:t>
            </a:r>
            <a:r>
              <a:rPr lang="de-DE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1,10 </a:t>
            </a:r>
            <a:r>
              <a:rPr lang="de-DE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</a:t>
            </a:r>
            <a:r>
              <a:rPr lang="de-DE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1,20 </a:t>
            </a:r>
            <a:r>
              <a:rPr lang="de-DE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</a:t>
            </a:r>
            <a:r>
              <a:rPr lang="de-DE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1,30</a:t>
            </a:r>
            <a:endParaRPr lang="de-DE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r>
              <a:rPr lang="de-DE" dirty="0" smtClean="0">
                <a:latin typeface="Arial" panose="020B0604020202020204" pitchFamily="34" charset="0"/>
                <a:cs typeface="Arial" panose="020B0604020202020204" pitchFamily="34" charset="0"/>
              </a:rPr>
              <a:t>9 Lagefaktoren                            </a:t>
            </a:r>
            <a:r>
              <a:rPr lang="de-DE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0,60 – 0,70 – 0,80 – 0,90 – 1,0 – 1,10 – 1,20 – 1,30 - 1,40</a:t>
            </a:r>
            <a:endParaRPr lang="de-DE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57175" indent="-257175" algn="l">
              <a:buFont typeface="Arial" panose="020B0604020202020204" pitchFamily="34" charset="0"/>
              <a:buChar char="•"/>
            </a:pPr>
            <a:endParaRPr lang="de-D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de-D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de-D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072A2D-CAFB-45D1-928F-72DF9D45EBFA}" type="datetime1">
              <a:rPr lang="de-DE" smtClean="0"/>
              <a:t>12.02.2020</a:t>
            </a:fld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4D3120-A3E3-4192-92A6-DF25E255A503}" type="slidenum">
              <a:rPr lang="de-DE" smtClean="0"/>
              <a:t>16</a:t>
            </a:fld>
            <a:endParaRPr lang="de-DE" dirty="0"/>
          </a:p>
        </p:txBody>
      </p:sp>
      <p:pic>
        <p:nvPicPr>
          <p:cNvPr id="7" name="Grafik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35198" y="260295"/>
            <a:ext cx="1800225" cy="409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97829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143000" y="1009404"/>
            <a:ext cx="6858000" cy="700643"/>
          </a:xfrm>
        </p:spPr>
        <p:txBody>
          <a:bodyPr>
            <a:normAutofit/>
          </a:bodyPr>
          <a:lstStyle/>
          <a:p>
            <a:r>
              <a:rPr lang="de-DE" sz="2500" b="1" dirty="0" smtClean="0">
                <a:latin typeface="Arial" panose="020B0604020202020204" pitchFamily="34" charset="0"/>
                <a:cs typeface="Arial" panose="020B0604020202020204" pitchFamily="34" charset="0"/>
              </a:rPr>
              <a:t>Ergebnis</a:t>
            </a:r>
            <a:endParaRPr lang="de-DE" sz="25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143000" y="1852550"/>
            <a:ext cx="7264730" cy="3978233"/>
          </a:xfrm>
        </p:spPr>
        <p:txBody>
          <a:bodyPr>
            <a:normAutofit fontScale="85000" lnSpcReduction="20000"/>
          </a:bodyPr>
          <a:lstStyle/>
          <a:p>
            <a:pPr algn="just">
              <a:lnSpc>
                <a:spcPct val="150000"/>
              </a:lnSpc>
            </a:pPr>
            <a:r>
              <a:rPr lang="de-DE" dirty="0" smtClean="0">
                <a:latin typeface="Arial" panose="020B0604020202020204" pitchFamily="34" charset="0"/>
                <a:cs typeface="Arial" panose="020B0604020202020204" pitchFamily="34" charset="0"/>
              </a:rPr>
              <a:t>Für jedes Grundstück und jedes Gebäude gibt es einen </a:t>
            </a:r>
            <a:r>
              <a:rPr lang="de-DE" u="sng" dirty="0" smtClean="0">
                <a:latin typeface="Arial" panose="020B0604020202020204" pitchFamily="34" charset="0"/>
                <a:cs typeface="Arial" panose="020B0604020202020204" pitchFamily="34" charset="0"/>
              </a:rPr>
              <a:t>Lagefaktor für die Lage innerhalb der Kommune</a:t>
            </a:r>
            <a:r>
              <a:rPr lang="de-DE" dirty="0" smtClean="0">
                <a:latin typeface="Arial" panose="020B0604020202020204" pitchFamily="34" charset="0"/>
                <a:cs typeface="Arial" panose="020B0604020202020204" pitchFamily="34" charset="0"/>
              </a:rPr>
              <a:t>. Das ist mit wenig Aufwand und ohne Inanspruchnahme der Steuerpflichtigen leistbar.</a:t>
            </a:r>
          </a:p>
          <a:p>
            <a:pPr algn="just">
              <a:lnSpc>
                <a:spcPct val="150000"/>
              </a:lnSpc>
            </a:pPr>
            <a:r>
              <a:rPr lang="de-DE" dirty="0" smtClean="0">
                <a:latin typeface="Arial" panose="020B0604020202020204" pitchFamily="34" charset="0"/>
                <a:cs typeface="Arial" panose="020B0604020202020204" pitchFamily="34" charset="0"/>
              </a:rPr>
              <a:t>Die </a:t>
            </a: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Berücksichtigung der </a:t>
            </a:r>
            <a:r>
              <a:rPr lang="de-DE" dirty="0" smtClean="0">
                <a:latin typeface="Arial" panose="020B0604020202020204" pitchFamily="34" charset="0"/>
                <a:cs typeface="Arial" panose="020B0604020202020204" pitchFamily="34" charset="0"/>
              </a:rPr>
              <a:t>unterschiedlichen Lagen </a:t>
            </a: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führt dazu, dass ansonsten gleiche Objekte in Relation zueinander je nach Lage unterschiedlich bewertet </a:t>
            </a:r>
            <a:r>
              <a:rPr lang="de-DE" dirty="0" smtClean="0">
                <a:latin typeface="Arial" panose="020B0604020202020204" pitchFamily="34" charset="0"/>
                <a:cs typeface="Arial" panose="020B0604020202020204" pitchFamily="34" charset="0"/>
              </a:rPr>
              <a:t>werden. Damit wird           - unter Bewahrung der Einfachheit - die (einzige) Schwäche des bayerischen Flächenmodells beseitigt.</a:t>
            </a:r>
            <a:endParaRPr lang="de-D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072A2D-CAFB-45D1-928F-72DF9D45EBFA}" type="datetime1">
              <a:rPr lang="de-DE" smtClean="0"/>
              <a:t>12.02.2020</a:t>
            </a:fld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4D3120-A3E3-4192-92A6-DF25E255A503}" type="slidenum">
              <a:rPr lang="de-DE" smtClean="0"/>
              <a:t>17</a:t>
            </a:fld>
            <a:endParaRPr lang="de-DE"/>
          </a:p>
        </p:txBody>
      </p:sp>
      <p:pic>
        <p:nvPicPr>
          <p:cNvPr id="7" name="Grafik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51721" y="302337"/>
            <a:ext cx="1800225" cy="409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513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3455718" y="1068780"/>
            <a:ext cx="4572713" cy="427511"/>
          </a:xfrm>
        </p:spPr>
        <p:txBody>
          <a:bodyPr>
            <a:noAutofit/>
          </a:bodyPr>
          <a:lstStyle/>
          <a:p>
            <a:pPr algn="l"/>
            <a:r>
              <a:rPr lang="de-DE" sz="2500" b="1" u="sng" dirty="0">
                <a:latin typeface="Arial" panose="020B0604020202020204" pitchFamily="34" charset="0"/>
                <a:cs typeface="Arial" panose="020B0604020202020204" pitchFamily="34" charset="0"/>
              </a:rPr>
              <a:t>Stellschrauben</a:t>
            </a:r>
            <a:endParaRPr lang="de-DE" sz="2500" u="sng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178626" y="1793174"/>
            <a:ext cx="6858000" cy="4441371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</a:pPr>
            <a:endParaRPr lang="de-DE" dirty="0"/>
          </a:p>
          <a:p>
            <a:pPr lvl="1" algn="l">
              <a:lnSpc>
                <a:spcPct val="110000"/>
              </a:lnSpc>
              <a:spcBef>
                <a:spcPts val="0"/>
              </a:spcBef>
            </a:pPr>
            <a:r>
              <a:rPr lang="de-DE" sz="2100" dirty="0" smtClean="0">
                <a:latin typeface="Arial" panose="020B0604020202020204" pitchFamily="34" charset="0"/>
                <a:cs typeface="Arial" panose="020B0604020202020204" pitchFamily="34" charset="0"/>
              </a:rPr>
              <a:t>                </a:t>
            </a:r>
            <a:r>
              <a:rPr lang="de-DE" sz="2100" dirty="0">
                <a:latin typeface="Arial" panose="020B0604020202020204" pitchFamily="34" charset="0"/>
                <a:cs typeface="Arial" panose="020B0604020202020204" pitchFamily="34" charset="0"/>
              </a:rPr>
              <a:t>x Quadrat- x Äquivalenz- x </a:t>
            </a:r>
          </a:p>
          <a:p>
            <a:pPr lvl="1" algn="l">
              <a:lnSpc>
                <a:spcPct val="110000"/>
              </a:lnSpc>
              <a:spcBef>
                <a:spcPts val="0"/>
              </a:spcBef>
            </a:pPr>
            <a:r>
              <a:rPr lang="de-DE" dirty="0" smtClean="0">
                <a:latin typeface="Arial" panose="020B0604020202020204" pitchFamily="34" charset="0"/>
                <a:cs typeface="Arial" panose="020B0604020202020204" pitchFamily="34" charset="0"/>
              </a:rPr>
              <a:t>                    </a:t>
            </a:r>
            <a:r>
              <a:rPr lang="de-DE" sz="21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100" dirty="0" err="1">
                <a:latin typeface="Arial" panose="020B0604020202020204" pitchFamily="34" charset="0"/>
                <a:cs typeface="Arial" panose="020B0604020202020204" pitchFamily="34" charset="0"/>
              </a:rPr>
              <a:t>meter</a:t>
            </a:r>
            <a:r>
              <a:rPr lang="de-DE" sz="2100" dirty="0"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de-DE" sz="2100" dirty="0" smtClean="0">
                <a:latin typeface="Arial" panose="020B0604020202020204" pitchFamily="34" charset="0"/>
                <a:cs typeface="Arial" panose="020B0604020202020204" pitchFamily="34" charset="0"/>
              </a:rPr>
              <a:t>     zahl </a:t>
            </a:r>
          </a:p>
          <a:p>
            <a:pPr lvl="1" algn="l">
              <a:lnSpc>
                <a:spcPct val="110000"/>
              </a:lnSpc>
              <a:spcBef>
                <a:spcPts val="0"/>
              </a:spcBef>
            </a:pPr>
            <a:r>
              <a:rPr lang="de-DE" sz="2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100" dirty="0" smtClean="0">
                <a:latin typeface="Arial" panose="020B0604020202020204" pitchFamily="34" charset="0"/>
                <a:cs typeface="Arial" panose="020B0604020202020204" pitchFamily="34" charset="0"/>
              </a:rPr>
              <a:t>                                   </a:t>
            </a:r>
            <a:r>
              <a:rPr lang="de-DE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(Grund u. Boden/Gebäude)</a:t>
            </a:r>
            <a:endParaRPr lang="de-DE" sz="9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 algn="l">
              <a:lnSpc>
                <a:spcPct val="150000"/>
              </a:lnSpc>
              <a:spcBef>
                <a:spcPts val="900"/>
              </a:spcBef>
            </a:pPr>
            <a:endParaRPr lang="de-DE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 algn="l">
              <a:lnSpc>
                <a:spcPct val="150000"/>
              </a:lnSpc>
            </a:pPr>
            <a:endParaRPr lang="de-DE" sz="21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 algn="l">
              <a:lnSpc>
                <a:spcPct val="150000"/>
              </a:lnSpc>
            </a:pPr>
            <a:endParaRPr lang="de-DE" sz="21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 algn="l">
              <a:lnSpc>
                <a:spcPct val="150000"/>
              </a:lnSpc>
            </a:pPr>
            <a:r>
              <a:rPr lang="de-DE" sz="2100" dirty="0" smtClean="0">
                <a:latin typeface="Arial" panose="020B0604020202020204" pitchFamily="34" charset="0"/>
                <a:cs typeface="Arial" panose="020B0604020202020204" pitchFamily="34" charset="0"/>
              </a:rPr>
              <a:t>= </a:t>
            </a:r>
            <a:r>
              <a:rPr lang="de-DE" sz="2100" b="1" dirty="0">
                <a:latin typeface="Arial" panose="020B0604020202020204" pitchFamily="34" charset="0"/>
                <a:cs typeface="Arial" panose="020B0604020202020204" pitchFamily="34" charset="0"/>
              </a:rPr>
              <a:t>Grundsteuermessbetrag</a:t>
            </a:r>
          </a:p>
          <a:p>
            <a:pPr lvl="1" algn="l">
              <a:lnSpc>
                <a:spcPct val="150000"/>
              </a:lnSpc>
            </a:pPr>
            <a:r>
              <a:rPr lang="de-DE" sz="2100" dirty="0">
                <a:latin typeface="Arial" panose="020B0604020202020204" pitchFamily="34" charset="0"/>
                <a:cs typeface="Arial" panose="020B0604020202020204" pitchFamily="34" charset="0"/>
              </a:rPr>
              <a:t>Grundsteuermessbetrag x Hebesatz = </a:t>
            </a:r>
            <a:r>
              <a:rPr lang="de-DE" sz="2100" b="1" dirty="0">
                <a:latin typeface="Arial" panose="020B0604020202020204" pitchFamily="34" charset="0"/>
                <a:cs typeface="Arial" panose="020B0604020202020204" pitchFamily="34" charset="0"/>
              </a:rPr>
              <a:t>Grundsteuer</a:t>
            </a:r>
          </a:p>
          <a:p>
            <a:pPr algn="l">
              <a:lnSpc>
                <a:spcPct val="150000"/>
              </a:lnSpc>
            </a:pP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072A2D-CAFB-45D1-928F-72DF9D45EBFA}" type="datetime1">
              <a:rPr lang="de-DE" smtClean="0"/>
              <a:t>12.02.2020</a:t>
            </a:fld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4D3120-A3E3-4192-92A6-DF25E255A503}" type="slidenum">
              <a:rPr lang="de-DE" smtClean="0"/>
              <a:t>18</a:t>
            </a:fld>
            <a:endParaRPr lang="de-DE"/>
          </a:p>
        </p:txBody>
      </p:sp>
      <p:sp>
        <p:nvSpPr>
          <p:cNvPr id="7" name="Ellipse 6"/>
          <p:cNvSpPr/>
          <p:nvPr/>
        </p:nvSpPr>
        <p:spPr>
          <a:xfrm>
            <a:off x="402336" y="1840675"/>
            <a:ext cx="2350008" cy="1045029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1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Lagefaktor</a:t>
            </a:r>
          </a:p>
        </p:txBody>
      </p:sp>
      <p:sp>
        <p:nvSpPr>
          <p:cNvPr id="9" name="Ellipse 8"/>
          <p:cNvSpPr/>
          <p:nvPr/>
        </p:nvSpPr>
        <p:spPr>
          <a:xfrm>
            <a:off x="6151418" y="1794330"/>
            <a:ext cx="2590840" cy="1126999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1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Steuermess-zahl</a:t>
            </a:r>
          </a:p>
        </p:txBody>
      </p:sp>
      <p:sp>
        <p:nvSpPr>
          <p:cNvPr id="12" name="Rechteck 11"/>
          <p:cNvSpPr/>
          <p:nvPr/>
        </p:nvSpPr>
        <p:spPr>
          <a:xfrm>
            <a:off x="338327" y="3277590"/>
            <a:ext cx="2559251" cy="1448789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e-DE" sz="1200" u="sng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Kommunale Festlegung:</a:t>
            </a:r>
          </a:p>
          <a:p>
            <a:pPr marL="128588" indent="-128588">
              <a:buFontTx/>
              <a:buChar char="-"/>
            </a:pPr>
            <a:r>
              <a:rPr lang="de-DE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Örtliche Abgrenzung (Stadtteile, Bezirke, Gemarkung usw.)</a:t>
            </a:r>
          </a:p>
          <a:p>
            <a:r>
              <a:rPr lang="de-DE" sz="1200" u="sng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Einschätzungsprärogative des Gesetzgebers:</a:t>
            </a:r>
          </a:p>
          <a:p>
            <a:pPr marL="128588" indent="-128588">
              <a:buFontTx/>
              <a:buChar char="-"/>
            </a:pPr>
            <a:r>
              <a:rPr lang="de-DE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Anzahl der Lagefaktoren</a:t>
            </a:r>
          </a:p>
          <a:p>
            <a:pPr marL="128588" indent="-128588">
              <a:buFontTx/>
              <a:buChar char="-"/>
            </a:pPr>
            <a:r>
              <a:rPr lang="de-DE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Nominale Höhe der Lagefaktoren</a:t>
            </a:r>
          </a:p>
        </p:txBody>
      </p:sp>
      <p:sp>
        <p:nvSpPr>
          <p:cNvPr id="13" name="Rechteck 12"/>
          <p:cNvSpPr/>
          <p:nvPr/>
        </p:nvSpPr>
        <p:spPr>
          <a:xfrm>
            <a:off x="6187043" y="3384468"/>
            <a:ext cx="2493819" cy="1306286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e-DE" sz="1200" u="sng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Politische Gewichtung:</a:t>
            </a:r>
          </a:p>
          <a:p>
            <a:pPr marL="128588" indent="-128588">
              <a:buFontTx/>
              <a:buChar char="-"/>
            </a:pPr>
            <a:r>
              <a:rPr lang="de-DE" sz="1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Gebäude</a:t>
            </a:r>
            <a:endParaRPr lang="de-DE" sz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71488" lvl="1" indent="-128588">
              <a:buFontTx/>
              <a:buChar char="-"/>
            </a:pPr>
            <a:r>
              <a:rPr lang="de-DE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Wohnen</a:t>
            </a:r>
          </a:p>
          <a:p>
            <a:pPr marL="471488" lvl="1" indent="-128588">
              <a:buFontTx/>
              <a:buChar char="-"/>
            </a:pPr>
            <a:r>
              <a:rPr lang="de-DE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Nicht-Wohnen</a:t>
            </a:r>
          </a:p>
        </p:txBody>
      </p:sp>
      <p:sp>
        <p:nvSpPr>
          <p:cNvPr id="14" name="Abgerundetes Rechteck 13"/>
          <p:cNvSpPr/>
          <p:nvPr/>
        </p:nvSpPr>
        <p:spPr>
          <a:xfrm>
            <a:off x="3396936" y="3550722"/>
            <a:ext cx="2196341" cy="819397"/>
          </a:xfrm>
          <a:prstGeom prst="round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Stellschrauben</a:t>
            </a:r>
          </a:p>
        </p:txBody>
      </p:sp>
      <p:sp>
        <p:nvSpPr>
          <p:cNvPr id="19" name="Pfeil nach links 18"/>
          <p:cNvSpPr/>
          <p:nvPr/>
        </p:nvSpPr>
        <p:spPr>
          <a:xfrm>
            <a:off x="3016333" y="3871356"/>
            <a:ext cx="265414" cy="161712"/>
          </a:xfrm>
          <a:prstGeom prst="lef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350"/>
          </a:p>
        </p:txBody>
      </p:sp>
      <p:sp>
        <p:nvSpPr>
          <p:cNvPr id="20" name="Pfeil nach rechts 19"/>
          <p:cNvSpPr/>
          <p:nvPr/>
        </p:nvSpPr>
        <p:spPr>
          <a:xfrm>
            <a:off x="5708944" y="3883232"/>
            <a:ext cx="347472" cy="178130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350"/>
          </a:p>
        </p:txBody>
      </p:sp>
      <p:pic>
        <p:nvPicPr>
          <p:cNvPr id="6" name="Grafik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30094" y="302336"/>
            <a:ext cx="1800225" cy="409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57293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878774" y="997527"/>
            <a:ext cx="7837713" cy="855024"/>
          </a:xfrm>
        </p:spPr>
        <p:txBody>
          <a:bodyPr>
            <a:normAutofit/>
          </a:bodyPr>
          <a:lstStyle/>
          <a:p>
            <a:pPr algn="l"/>
            <a:r>
              <a:rPr lang="de-DE" sz="2500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Äquivalenzzahlen – Ausdruck unterschiedlich intensiver Nutzung der kommunalen Angebote</a:t>
            </a:r>
            <a:endParaRPr lang="de-DE" sz="2500" b="1" u="sng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866899" y="1971305"/>
            <a:ext cx="7908965" cy="4168238"/>
          </a:xfrm>
        </p:spPr>
        <p:txBody>
          <a:bodyPr>
            <a:noAutofit/>
          </a:bodyPr>
          <a:lstStyle/>
          <a:p>
            <a:pPr algn="just">
              <a:lnSpc>
                <a:spcPct val="100000"/>
              </a:lnSpc>
              <a:spcBef>
                <a:spcPts val="0"/>
              </a:spcBef>
            </a:pPr>
            <a:r>
              <a:rPr lang="de-DE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Die Äquivalenzzahlen sind Rechengrößen, die die Relationen zwischen einerseits</a:t>
            </a:r>
            <a:endParaRPr lang="de-DE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078706" indent="-201216" algn="just">
              <a:lnSpc>
                <a:spcPct val="120000"/>
              </a:lnSpc>
              <a:spcBef>
                <a:spcPts val="0"/>
              </a:spcBef>
              <a:buFontTx/>
              <a:buChar char="-"/>
              <a:tabLst>
                <a:tab pos="1078706" algn="l"/>
              </a:tabLst>
            </a:pPr>
            <a:r>
              <a:rPr lang="de-DE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Grund und Boden                                             0,02</a:t>
            </a:r>
          </a:p>
          <a:p>
            <a:pPr algn="l">
              <a:lnSpc>
                <a:spcPct val="120000"/>
              </a:lnSpc>
              <a:spcBef>
                <a:spcPts val="0"/>
              </a:spcBef>
            </a:pPr>
            <a:r>
              <a:rPr lang="de-DE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                und andererseits</a:t>
            </a:r>
          </a:p>
          <a:p>
            <a:pPr marL="877491" indent="128588" algn="just">
              <a:lnSpc>
                <a:spcPct val="120000"/>
              </a:lnSpc>
              <a:spcBef>
                <a:spcPts val="0"/>
              </a:spcBef>
              <a:buFontTx/>
              <a:buChar char="-"/>
              <a:tabLst>
                <a:tab pos="877491" algn="l"/>
              </a:tabLst>
            </a:pPr>
            <a:r>
              <a:rPr lang="de-DE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 Gebäuden (Wohn- und Nicht-Wohnnutzung)   0,40</a:t>
            </a:r>
          </a:p>
          <a:p>
            <a:pPr algn="just">
              <a:lnSpc>
                <a:spcPct val="120000"/>
              </a:lnSpc>
              <a:spcBef>
                <a:spcPts val="0"/>
              </a:spcBef>
            </a:pPr>
            <a:r>
              <a:rPr lang="de-DE" sz="1800" dirty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de-DE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usdrücken. 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</a:pPr>
            <a:r>
              <a:rPr lang="de-DE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M. a. W.: Über ein bebautes Grundstück kann das kommunale Angebot weit mehr genutzt werden als über ein unbebautes Grundstück.</a:t>
            </a:r>
          </a:p>
          <a:p>
            <a:pPr algn="just">
              <a:lnSpc>
                <a:spcPct val="120000"/>
              </a:lnSpc>
              <a:spcBef>
                <a:spcPts val="0"/>
              </a:spcBef>
            </a:pPr>
            <a:endParaRPr lang="de-DE" sz="1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0000"/>
              </a:lnSpc>
              <a:spcBef>
                <a:spcPts val="0"/>
              </a:spcBef>
            </a:pPr>
            <a:r>
              <a:rPr lang="de-DE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Die nominell geringen Werte (0,02 und 0,40) sind bewusst gewählt: Das hat den Vorteil, dass keine Kommune still und leise Mehreinnahmen durch die </a:t>
            </a:r>
            <a:r>
              <a:rPr lang="de-DE" sz="1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GrSt</a:t>
            </a:r>
            <a:r>
              <a:rPr lang="de-DE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-Reform erzielen kann. Denn wegen der geringen nominellen Höhe werden alle Kommunen, wenn sie die Einnahmen aus der Grundsteuer auch nur unverändert halten wollen, ihren Hebesatz anheben müssen. 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072A2D-CAFB-45D1-928F-72DF9D45EBFA}" type="datetime1">
              <a:rPr lang="de-DE" smtClean="0"/>
              <a:t>12.02.2020</a:t>
            </a:fld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4D3120-A3E3-4192-92A6-DF25E255A503}" type="slidenum">
              <a:rPr lang="de-DE" smtClean="0"/>
              <a:t>19</a:t>
            </a:fld>
            <a:endParaRPr lang="de-DE"/>
          </a:p>
        </p:txBody>
      </p:sp>
      <p:pic>
        <p:nvPicPr>
          <p:cNvPr id="7" name="Grafik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30094" y="302336"/>
            <a:ext cx="1800225" cy="409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1546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771897" y="1211283"/>
            <a:ext cx="7920842" cy="961901"/>
          </a:xfrm>
        </p:spPr>
        <p:txBody>
          <a:bodyPr>
            <a:normAutofit/>
          </a:bodyPr>
          <a:lstStyle/>
          <a:p>
            <a:pPr algn="l"/>
            <a:r>
              <a:rPr lang="de-DE" sz="2500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Bundesverfassungsgericht 10.04.2018:     Bisherige Einheitsbewertung verfassungswidrig</a:t>
            </a:r>
            <a:endParaRPr lang="de-DE" sz="2500" b="1" u="sng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843148" y="2684601"/>
            <a:ext cx="7778338" cy="3454941"/>
          </a:xfrm>
        </p:spPr>
        <p:txBody>
          <a:bodyPr>
            <a:normAutofit/>
          </a:bodyPr>
          <a:lstStyle/>
          <a:p>
            <a:pPr marL="342900" lvl="1" indent="-342900" algn="l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de-DE" sz="2300" dirty="0" smtClean="0">
                <a:latin typeface="Arial" panose="020B0604020202020204" pitchFamily="34" charset="0"/>
                <a:cs typeface="Arial" panose="020B0604020202020204" pitchFamily="34" charset="0"/>
              </a:rPr>
              <a:t>Das bisherige Grundsteuerrecht knüpft an den </a:t>
            </a:r>
            <a:r>
              <a:rPr lang="de-DE" sz="2300" b="1" dirty="0" smtClean="0">
                <a:latin typeface="Arial" panose="020B0604020202020204" pitchFamily="34" charset="0"/>
                <a:cs typeface="Arial" panose="020B0604020202020204" pitchFamily="34" charset="0"/>
              </a:rPr>
              <a:t>Verkehrswert</a:t>
            </a:r>
            <a:r>
              <a:rPr lang="de-DE" sz="2300" dirty="0" smtClean="0">
                <a:latin typeface="Arial" panose="020B0604020202020204" pitchFamily="34" charset="0"/>
                <a:cs typeface="Arial" panose="020B0604020202020204" pitchFamily="34" charset="0"/>
              </a:rPr>
              <a:t> an.</a:t>
            </a:r>
          </a:p>
          <a:p>
            <a:pPr marL="342900" lvl="1" indent="-342900" algn="l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de-DE" sz="2300" dirty="0" smtClean="0">
                <a:latin typeface="Arial" panose="020B0604020202020204" pitchFamily="34" charset="0"/>
                <a:cs typeface="Arial" panose="020B0604020202020204" pitchFamily="34" charset="0"/>
              </a:rPr>
              <a:t>Das Aussetzen der Hauptfeststellung seit 1935/1964 führte zu Ungleichbehandlungen durch Wertverzerrungen und damit zur Verfassungswidrigkeit.</a:t>
            </a:r>
          </a:p>
          <a:p>
            <a:pPr marL="342900" lvl="1" indent="-342900" algn="l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de-DE" sz="2300" dirty="0" smtClean="0">
                <a:latin typeface="Arial" panose="020B0604020202020204" pitchFamily="34" charset="0"/>
                <a:cs typeface="Arial" panose="020B0604020202020204" pitchFamily="34" charset="0"/>
              </a:rPr>
              <a:t>Neuregelung bis 31.12.2019 zu treffen.</a:t>
            </a:r>
          </a:p>
          <a:p>
            <a:pPr marL="342900" lvl="1" indent="-342900" algn="l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de-DE" sz="2300" dirty="0" smtClean="0">
                <a:latin typeface="Arial" panose="020B0604020202020204" pitchFamily="34" charset="0"/>
                <a:cs typeface="Arial" panose="020B0604020202020204" pitchFamily="34" charset="0"/>
              </a:rPr>
              <a:t>In diesem Fall: Weitergeltung längstens bis 31.12.2024.</a:t>
            </a:r>
          </a:p>
          <a:p>
            <a:pPr marL="342900" lvl="1" indent="-34290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de-DE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lvl="1" indent="-34290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de-DE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lvl="1" indent="-34290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de-DE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lvl="1" indent="-34290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de-D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lvl="1" indent="-34290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de-D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>
              <a:lnSpc>
                <a:spcPct val="150000"/>
              </a:lnSpc>
            </a:pP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072A2D-CAFB-45D1-928F-72DF9D45EBFA}" type="datetime1">
              <a:rPr lang="de-DE" smtClean="0"/>
              <a:t>12.02.2020</a:t>
            </a:fld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4D3120-A3E3-4192-92A6-DF25E255A503}" type="slidenum">
              <a:rPr lang="de-DE" smtClean="0"/>
              <a:t>2</a:t>
            </a:fld>
            <a:endParaRPr lang="de-DE"/>
          </a:p>
        </p:txBody>
      </p:sp>
      <p:pic>
        <p:nvPicPr>
          <p:cNvPr id="6" name="Grafik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35804" y="396929"/>
            <a:ext cx="1800225" cy="409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0183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143000" y="1009404"/>
            <a:ext cx="6858000" cy="938149"/>
          </a:xfrm>
        </p:spPr>
        <p:txBody>
          <a:bodyPr>
            <a:normAutofit/>
          </a:bodyPr>
          <a:lstStyle/>
          <a:p>
            <a:r>
              <a:rPr lang="de-DE" sz="2500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Steuermesszahlen: </a:t>
            </a:r>
            <a:br>
              <a:rPr lang="de-DE" sz="2500" b="1" u="sng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DE" sz="2500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Ausdruck legitimer politischer Gewichtung</a:t>
            </a:r>
            <a:endParaRPr lang="de-DE" sz="2500" b="1" u="sng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783771" y="2078182"/>
            <a:ext cx="7837715" cy="4120737"/>
          </a:xfrm>
        </p:spPr>
        <p:txBody>
          <a:bodyPr>
            <a:noAutofit/>
          </a:bodyPr>
          <a:lstStyle/>
          <a:p>
            <a:pPr algn="just">
              <a:lnSpc>
                <a:spcPct val="100000"/>
              </a:lnSpc>
              <a:spcBef>
                <a:spcPts val="0"/>
              </a:spcBef>
            </a:pPr>
            <a:r>
              <a:rPr lang="de-DE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Die legitime politisch-gestaltende Gewichtung durch den Gesetzgeber erfolgt, indem differenzierende Steuermesszahlen je nach der Nutzung festgelegt werden:</a:t>
            </a:r>
          </a:p>
          <a:p>
            <a:pPr marL="603647" indent="201216" algn="just">
              <a:lnSpc>
                <a:spcPct val="15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de-DE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Wohngebäude	</a:t>
            </a:r>
            <a:r>
              <a:rPr lang="de-DE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            0,5 </a:t>
            </a:r>
          </a:p>
          <a:p>
            <a:pPr marL="603647" indent="201216" algn="just">
              <a:lnSpc>
                <a:spcPct val="15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de-DE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Nicht-Wohngebäude         1,0 </a:t>
            </a:r>
          </a:p>
          <a:p>
            <a:pPr algn="just">
              <a:lnSpc>
                <a:spcPct val="100000"/>
              </a:lnSpc>
              <a:spcBef>
                <a:spcPts val="1200"/>
              </a:spcBef>
            </a:pPr>
            <a:r>
              <a:rPr lang="de-DE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M. a. W.: Bewusst sollen für die Grundsteuer Wohngebäude begünstigt werden. Sie erhalten eine geringere Steuermesszahl als Nicht-Wohngebäude.</a:t>
            </a:r>
          </a:p>
          <a:p>
            <a:pPr algn="just">
              <a:lnSpc>
                <a:spcPct val="100000"/>
              </a:lnSpc>
              <a:spcBef>
                <a:spcPts val="1200"/>
              </a:spcBef>
            </a:pPr>
            <a:r>
              <a:rPr lang="de-DE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Entscheidend ist auch hier allein die Relation der Zahlen zueinander</a:t>
            </a:r>
            <a:r>
              <a:rPr lang="de-DE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. Die absolute Höhe ist grundsätzlich ohne Belang. Denn am Ende bestimmt allein der Hebesatz der Kommune die absolute Höhe.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072A2D-CAFB-45D1-928F-72DF9D45EBFA}" type="datetime1">
              <a:rPr lang="de-DE" smtClean="0"/>
              <a:t>12.02.2020</a:t>
            </a:fld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4D3120-A3E3-4192-92A6-DF25E255A503}" type="slidenum">
              <a:rPr lang="de-DE" smtClean="0"/>
              <a:t>20</a:t>
            </a:fld>
            <a:endParaRPr lang="de-DE"/>
          </a:p>
        </p:txBody>
      </p:sp>
      <p:pic>
        <p:nvPicPr>
          <p:cNvPr id="7" name="Grafik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24990" y="281316"/>
            <a:ext cx="1800225" cy="409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97870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754627" y="659622"/>
            <a:ext cx="8007827" cy="503811"/>
          </a:xfrm>
        </p:spPr>
        <p:txBody>
          <a:bodyPr>
            <a:normAutofit/>
          </a:bodyPr>
          <a:lstStyle/>
          <a:p>
            <a:pPr algn="l"/>
            <a:r>
              <a:rPr lang="de-DE" sz="2200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Flächen-Lage-Modell  -  Aus Sicht der Steuerverwaltung</a:t>
            </a:r>
            <a:endParaRPr lang="de-DE" sz="2200" b="1" u="sng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754627" y="1350133"/>
            <a:ext cx="7908965" cy="4627615"/>
          </a:xfrm>
        </p:spPr>
        <p:txBody>
          <a:bodyPr>
            <a:noAutofit/>
          </a:bodyPr>
          <a:lstStyle/>
          <a:p>
            <a:pPr algn="just">
              <a:lnSpc>
                <a:spcPct val="100000"/>
              </a:lnSpc>
              <a:spcBef>
                <a:spcPts val="0"/>
              </a:spcBef>
            </a:pPr>
            <a:r>
              <a:rPr lang="de-DE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Aus Sicht der Steuerverwaltung besonders wichtig: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</a:pPr>
            <a:endParaRPr lang="de-DE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lnSpc>
                <a:spcPct val="100000"/>
              </a:lnSpc>
              <a:spcBef>
                <a:spcPts val="0"/>
              </a:spcBef>
              <a:buFontTx/>
              <a:buChar char="-"/>
            </a:pPr>
            <a:r>
              <a:rPr lang="de-DE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Das Flächen-Lage-Modell erspart den alle 7 Jahre auftretenden größeren Personalbedarf zur Durchführung einer weiteren Hauptfeststellung.</a:t>
            </a:r>
          </a:p>
          <a:p>
            <a:pPr marL="285750" indent="-285750" algn="just">
              <a:lnSpc>
                <a:spcPct val="100000"/>
              </a:lnSpc>
              <a:spcBef>
                <a:spcPts val="0"/>
              </a:spcBef>
              <a:buFontTx/>
              <a:buChar char="-"/>
            </a:pPr>
            <a:endParaRPr lang="de-DE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lnSpc>
                <a:spcPct val="100000"/>
              </a:lnSpc>
              <a:spcBef>
                <a:spcPts val="0"/>
              </a:spcBef>
              <a:buFontTx/>
              <a:buChar char="-"/>
            </a:pPr>
            <a:r>
              <a:rPr lang="de-DE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Das </a:t>
            </a:r>
            <a:r>
              <a:rPr lang="de-DE" sz="1600" dirty="0">
                <a:latin typeface="Arial" panose="020B0604020202020204" pitchFamily="34" charset="0"/>
                <a:cs typeface="Arial" panose="020B0604020202020204" pitchFamily="34" charset="0"/>
              </a:rPr>
              <a:t>Flächen-Lage-Modell </a:t>
            </a:r>
            <a:r>
              <a:rPr lang="de-DE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erfordert aufgrund seiner Einfachheit deutlich weniger Personal bei der Einführung (Schätzung für das Bundesmodell 900 AK in NI für die Jahre 2020- 2024 kumuliert; dagegen ca. 500 beim Flächen-Lage-Modell).</a:t>
            </a:r>
          </a:p>
          <a:p>
            <a:pPr marL="285750" indent="-285750" algn="just">
              <a:lnSpc>
                <a:spcPct val="100000"/>
              </a:lnSpc>
              <a:spcBef>
                <a:spcPts val="0"/>
              </a:spcBef>
              <a:buFontTx/>
              <a:buChar char="-"/>
            </a:pPr>
            <a:endParaRPr lang="de-DE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lnSpc>
                <a:spcPct val="100000"/>
              </a:lnSpc>
              <a:spcBef>
                <a:spcPts val="0"/>
              </a:spcBef>
              <a:buFontTx/>
              <a:buChar char="-"/>
            </a:pPr>
            <a:r>
              <a:rPr lang="de-DE" sz="1600" dirty="0">
                <a:latin typeface="Arial" panose="020B0604020202020204" pitchFamily="34" charset="0"/>
                <a:cs typeface="Arial" panose="020B0604020202020204" pitchFamily="34" charset="0"/>
              </a:rPr>
              <a:t>Das Flächen-Lage-Modell </a:t>
            </a:r>
            <a:r>
              <a:rPr lang="de-DE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ist </a:t>
            </a:r>
            <a:r>
              <a:rPr lang="de-DE" sz="1600" dirty="0">
                <a:latin typeface="Arial" panose="020B0604020202020204" pitchFamily="34" charset="0"/>
                <a:cs typeface="Arial" panose="020B0604020202020204" pitchFamily="34" charset="0"/>
              </a:rPr>
              <a:t>aufgrund seiner Einfachheit </a:t>
            </a:r>
            <a:r>
              <a:rPr lang="de-DE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deutlich leichter erklärbar. D.h. weniger Erörterungsbedarf in den Ämtern und vor allem weniger Rechtsbehelfe.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</a:pPr>
            <a:endParaRPr lang="de-DE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lnSpc>
                <a:spcPct val="100000"/>
              </a:lnSpc>
              <a:spcBef>
                <a:spcPts val="0"/>
              </a:spcBef>
              <a:buFontTx/>
              <a:buChar char="-"/>
            </a:pPr>
            <a:r>
              <a:rPr lang="de-DE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Weniger umfangreiche Verwaltungsvorschriften. D. h. weniger Aus- und Fort-bildungsbedarf.</a:t>
            </a:r>
          </a:p>
          <a:p>
            <a:pPr marL="285750" indent="-285750" algn="just">
              <a:lnSpc>
                <a:spcPct val="100000"/>
              </a:lnSpc>
              <a:spcBef>
                <a:spcPts val="0"/>
              </a:spcBef>
              <a:buFontTx/>
              <a:buChar char="-"/>
            </a:pPr>
            <a:endParaRPr lang="de-DE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lvl="0" indent="-285750" algn="just">
              <a:lnSpc>
                <a:spcPct val="100000"/>
              </a:lnSpc>
              <a:spcBef>
                <a:spcPts val="0"/>
              </a:spcBef>
              <a:buFontTx/>
              <a:buChar char="-"/>
            </a:pPr>
            <a:r>
              <a:rPr lang="de-DE" sz="1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Rechtzeitige Entscheidung für ein abweichendes Modell. Die Umsetzungsfrist bis zum 1.1.2025 muss eingehalten werden. Ein überbrückender Einsatz des Bundesmodells wäre weder für Bürger noch Verwaltung tragbar.</a:t>
            </a:r>
          </a:p>
          <a:p>
            <a:pPr marL="285750" indent="-285750" algn="just">
              <a:lnSpc>
                <a:spcPct val="100000"/>
              </a:lnSpc>
              <a:spcBef>
                <a:spcPts val="0"/>
              </a:spcBef>
              <a:buFontTx/>
              <a:buChar char="-"/>
            </a:pPr>
            <a:endParaRPr lang="de-DE" sz="1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072A2D-CAFB-45D1-928F-72DF9D45EBFA}" type="datetime1">
              <a:rPr lang="de-DE" smtClean="0"/>
              <a:t>12.02.2020</a:t>
            </a:fld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4D3120-A3E3-4192-92A6-DF25E255A503}" type="slidenum">
              <a:rPr lang="de-DE" smtClean="0"/>
              <a:t>21</a:t>
            </a:fld>
            <a:endParaRPr lang="de-DE"/>
          </a:p>
        </p:txBody>
      </p:sp>
      <p:pic>
        <p:nvPicPr>
          <p:cNvPr id="7" name="Grafik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40604" y="239275"/>
            <a:ext cx="1800225" cy="409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457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748145" y="901522"/>
            <a:ext cx="7252855" cy="951030"/>
          </a:xfrm>
        </p:spPr>
        <p:txBody>
          <a:bodyPr>
            <a:normAutofit/>
          </a:bodyPr>
          <a:lstStyle/>
          <a:p>
            <a:r>
              <a:rPr lang="de-DE" sz="2500" b="1" dirty="0" smtClean="0">
                <a:latin typeface="Arial" panose="020B0604020202020204" pitchFamily="34" charset="0"/>
                <a:cs typeface="Arial" panose="020B0604020202020204" pitchFamily="34" charset="0"/>
              </a:rPr>
              <a:t>Beispielsberechnung</a:t>
            </a:r>
            <a:br>
              <a:rPr lang="de-DE" sz="2500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DE" sz="2500" b="1" dirty="0" smtClean="0">
                <a:latin typeface="Arial" panose="020B0604020202020204" pitchFamily="34" charset="0"/>
                <a:cs typeface="Arial" panose="020B0604020202020204" pitchFamily="34" charset="0"/>
              </a:rPr>
              <a:t>Lagefaktor</a:t>
            </a:r>
            <a:endParaRPr lang="de-DE" sz="25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807522" y="1959429"/>
            <a:ext cx="8170224" cy="4239490"/>
          </a:xfrm>
        </p:spPr>
        <p:txBody>
          <a:bodyPr>
            <a:noAutofit/>
          </a:bodyPr>
          <a:lstStyle/>
          <a:p>
            <a:pPr algn="just"/>
            <a:r>
              <a:rPr lang="de-DE" sz="2000" kern="0" dirty="0">
                <a:solidFill>
                  <a:srgbClr val="E0003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Ableitung der Lagefaktoren </a:t>
            </a:r>
            <a:r>
              <a:rPr lang="de-DE" sz="1050" kern="0" dirty="0">
                <a:solidFill>
                  <a:srgbClr val="E0003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(Beispiel)</a:t>
            </a:r>
            <a:endParaRPr lang="de-DE" sz="1050" kern="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9388" indent="-179388" algn="just">
              <a:buFont typeface="+mj-lt"/>
              <a:buAutoNum type="arabicPeriod"/>
            </a:pPr>
            <a:r>
              <a:rPr lang="de-DE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Aufteilung </a:t>
            </a:r>
            <a:r>
              <a:rPr lang="de-DE" sz="2000" dirty="0">
                <a:latin typeface="Arial" panose="020B0604020202020204" pitchFamily="34" charset="0"/>
                <a:cs typeface="Arial" panose="020B0604020202020204" pitchFamily="34" charset="0"/>
              </a:rPr>
              <a:t>der Kommune in </a:t>
            </a:r>
            <a:r>
              <a:rPr lang="de-DE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Gemeindeteile</a:t>
            </a:r>
          </a:p>
          <a:p>
            <a:pPr algn="just"/>
            <a:endParaRPr lang="de-DE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072A2D-CAFB-45D1-928F-72DF9D45EBFA}" type="datetime1">
              <a:rPr lang="de-DE" smtClean="0"/>
              <a:t>12.02.2020</a:t>
            </a:fld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4D3120-A3E3-4192-92A6-DF25E255A503}" type="slidenum">
              <a:rPr lang="de-DE" smtClean="0"/>
              <a:t>22</a:t>
            </a:fld>
            <a:endParaRPr lang="de-DE" dirty="0"/>
          </a:p>
        </p:txBody>
      </p:sp>
      <p:pic>
        <p:nvPicPr>
          <p:cNvPr id="7" name="Grafik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66728" y="333867"/>
            <a:ext cx="1800225" cy="409575"/>
          </a:xfrm>
          <a:prstGeom prst="rect">
            <a:avLst/>
          </a:prstGeom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8428" y="3031220"/>
            <a:ext cx="2442260" cy="3211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Grafik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33447" y="2365927"/>
            <a:ext cx="2924814" cy="3950790"/>
          </a:xfrm>
          <a:prstGeom prst="rect">
            <a:avLst/>
          </a:prstGeom>
          <a:ln w="6350">
            <a:solidFill>
              <a:schemeClr val="bg1">
                <a:lumMod val="50000"/>
              </a:schemeClr>
            </a:solidFill>
          </a:ln>
        </p:spPr>
      </p:pic>
      <p:sp>
        <p:nvSpPr>
          <p:cNvPr id="10" name="Ellipse 9"/>
          <p:cNvSpPr/>
          <p:nvPr/>
        </p:nvSpPr>
        <p:spPr bwMode="auto">
          <a:xfrm>
            <a:off x="1965543" y="5276194"/>
            <a:ext cx="746125" cy="304978"/>
          </a:xfrm>
          <a:prstGeom prst="ellipse">
            <a:avLst/>
          </a:prstGeom>
          <a:solidFill>
            <a:srgbClr val="FFC000">
              <a:alpha val="32000"/>
            </a:srgbClr>
          </a:solidFill>
          <a:ln w="9525" cap="flat" cmpd="sng" algn="ctr">
            <a:solidFill>
              <a:srgbClr val="F0003C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</a:endParaRPr>
          </a:p>
        </p:txBody>
      </p:sp>
      <p:cxnSp>
        <p:nvCxnSpPr>
          <p:cNvPr id="15" name="Gerade Verbindung mit Pfeil 14"/>
          <p:cNvCxnSpPr/>
          <p:nvPr/>
        </p:nvCxnSpPr>
        <p:spPr>
          <a:xfrm flipV="1">
            <a:off x="3825766" y="4698124"/>
            <a:ext cx="2669627" cy="75674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412548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185043" y="725214"/>
            <a:ext cx="6386051" cy="998483"/>
          </a:xfrm>
        </p:spPr>
        <p:txBody>
          <a:bodyPr>
            <a:normAutofit/>
          </a:bodyPr>
          <a:lstStyle/>
          <a:p>
            <a:r>
              <a:rPr lang="de-DE" sz="2500" b="1" dirty="0">
                <a:latin typeface="Arial" panose="020B0604020202020204" pitchFamily="34" charset="0"/>
                <a:cs typeface="Arial" panose="020B0604020202020204" pitchFamily="34" charset="0"/>
              </a:rPr>
              <a:t>Lagefaktor</a:t>
            </a:r>
            <a:r>
              <a:rPr lang="de-DE" sz="2100" b="1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de-DE" sz="21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DE" sz="1650" u="sng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de-DE" sz="1650" u="sng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de-DE" sz="1650" u="sng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771896" y="1376856"/>
            <a:ext cx="8134598" cy="4822064"/>
          </a:xfrm>
        </p:spPr>
        <p:txBody>
          <a:bodyPr>
            <a:normAutofit/>
          </a:bodyPr>
          <a:lstStyle/>
          <a:p>
            <a:pPr algn="l"/>
            <a:r>
              <a:rPr lang="de-DE" sz="2000" kern="0" dirty="0">
                <a:solidFill>
                  <a:srgbClr val="E0003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Ableitung der Lagefaktoren </a:t>
            </a:r>
            <a:r>
              <a:rPr lang="de-DE" sz="1050" kern="0" dirty="0">
                <a:solidFill>
                  <a:srgbClr val="E0003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(Beispiel</a:t>
            </a:r>
            <a:r>
              <a:rPr lang="de-DE" sz="1050" kern="0" dirty="0" smtClean="0">
                <a:solidFill>
                  <a:srgbClr val="E0003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algn="l"/>
            <a:endParaRPr lang="de-DE" sz="1050" kern="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de-DE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2. Für </a:t>
            </a:r>
            <a:r>
              <a:rPr lang="de-DE" sz="2000" dirty="0">
                <a:latin typeface="Arial" panose="020B0604020202020204" pitchFamily="34" charset="0"/>
                <a:cs typeface="Arial" panose="020B0604020202020204" pitchFamily="34" charset="0"/>
              </a:rPr>
              <a:t>jeden Gemeindeteil ermittelt die </a:t>
            </a:r>
            <a:endParaRPr lang="de-DE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de-DE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  Geschäftsstelle des Gutachter-</a:t>
            </a:r>
          </a:p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de-DE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de-DE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ausschusses</a:t>
            </a:r>
            <a:r>
              <a:rPr lang="de-DE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einen </a:t>
            </a:r>
          </a:p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de-DE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  „</a:t>
            </a:r>
            <a:r>
              <a:rPr lang="de-DE" sz="2000" dirty="0">
                <a:latin typeface="Arial" panose="020B0604020202020204" pitchFamily="34" charset="0"/>
                <a:cs typeface="Arial" panose="020B0604020202020204" pitchFamily="34" charset="0"/>
              </a:rPr>
              <a:t>grundsteuerlichen Bodenwert</a:t>
            </a:r>
            <a:r>
              <a:rPr lang="de-DE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“. </a:t>
            </a:r>
          </a:p>
          <a:p>
            <a:pPr algn="l">
              <a:lnSpc>
                <a:spcPct val="100000"/>
              </a:lnSpc>
              <a:spcBef>
                <a:spcPts val="0"/>
              </a:spcBef>
            </a:pPr>
            <a:endParaRPr lang="de-DE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de-DE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3. Der </a:t>
            </a:r>
            <a:r>
              <a:rPr lang="de-DE" sz="2000" dirty="0">
                <a:latin typeface="Arial" panose="020B0604020202020204" pitchFamily="34" charset="0"/>
                <a:cs typeface="Arial" panose="020B0604020202020204" pitchFamily="34" charset="0"/>
              </a:rPr>
              <a:t>„grundsteuerliche Bodenwert“ </a:t>
            </a:r>
            <a:endParaRPr lang="de-DE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de-DE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  ergibt </a:t>
            </a:r>
            <a:r>
              <a:rPr lang="de-DE" sz="2000" dirty="0">
                <a:latin typeface="Arial" panose="020B0604020202020204" pitchFamily="34" charset="0"/>
                <a:cs typeface="Arial" panose="020B0604020202020204" pitchFamily="34" charset="0"/>
              </a:rPr>
              <a:t>sich als Durchschnittswert </a:t>
            </a:r>
            <a:endParaRPr lang="de-DE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de-DE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  (Median) aller in diesem </a:t>
            </a:r>
            <a:r>
              <a:rPr lang="de-DE" sz="2000" dirty="0">
                <a:latin typeface="Arial" panose="020B0604020202020204" pitchFamily="34" charset="0"/>
                <a:cs typeface="Arial" panose="020B0604020202020204" pitchFamily="34" charset="0"/>
              </a:rPr>
              <a:t>Gebiet </a:t>
            </a:r>
            <a:endParaRPr lang="de-DE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de-DE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  liegenden </a:t>
            </a:r>
            <a:r>
              <a:rPr lang="de-DE" sz="2000" u="sng" dirty="0" smtClean="0">
                <a:latin typeface="Arial" panose="020B0604020202020204" pitchFamily="34" charset="0"/>
                <a:cs typeface="Arial" panose="020B0604020202020204" pitchFamily="34" charset="0"/>
              </a:rPr>
              <a:t>Bodenrichtwerte </a:t>
            </a:r>
            <a:r>
              <a:rPr lang="de-DE" sz="2000" u="sng" dirty="0">
                <a:latin typeface="Arial" panose="020B0604020202020204" pitchFamily="34" charset="0"/>
                <a:cs typeface="Arial" panose="020B0604020202020204" pitchFamily="34" charset="0"/>
              </a:rPr>
              <a:t>für </a:t>
            </a:r>
            <a:endParaRPr lang="de-DE" sz="2000" u="sng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de-DE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de-DE" sz="2000" u="sng" dirty="0" smtClean="0">
                <a:latin typeface="Arial" panose="020B0604020202020204" pitchFamily="34" charset="0"/>
                <a:cs typeface="Arial" panose="020B0604020202020204" pitchFamily="34" charset="0"/>
              </a:rPr>
              <a:t>Bauland</a:t>
            </a:r>
            <a:r>
              <a:rPr lang="de-DE" sz="2000" dirty="0">
                <a:latin typeface="Calibri" panose="020F0502020204030204" pitchFamily="34" charset="0"/>
              </a:rPr>
              <a:t>.</a:t>
            </a:r>
          </a:p>
          <a:p>
            <a:pPr algn="l"/>
            <a:endParaRPr lang="de-DE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57175" indent="-257175" algn="l">
              <a:buFont typeface="Arial" panose="020B0604020202020204" pitchFamily="34" charset="0"/>
              <a:buChar char="•"/>
            </a:pPr>
            <a:endParaRPr lang="de-DE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de-D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de-D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072A2D-CAFB-45D1-928F-72DF9D45EBFA}" type="datetime1">
              <a:rPr lang="de-DE" smtClean="0"/>
              <a:t>12.02.2020</a:t>
            </a:fld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4D3120-A3E3-4192-92A6-DF25E255A503}" type="slidenum">
              <a:rPr lang="de-DE" smtClean="0"/>
              <a:t>23</a:t>
            </a:fld>
            <a:endParaRPr lang="de-DE"/>
          </a:p>
        </p:txBody>
      </p:sp>
      <p:pic>
        <p:nvPicPr>
          <p:cNvPr id="7" name="Grafik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93156" y="323357"/>
            <a:ext cx="1800225" cy="409575"/>
          </a:xfrm>
          <a:prstGeom prst="rect">
            <a:avLst/>
          </a:prstGeom>
        </p:spPr>
      </p:pic>
      <p:pic>
        <p:nvPicPr>
          <p:cNvPr id="8" name="Grafik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8487" y="1829900"/>
            <a:ext cx="3158242" cy="4266100"/>
          </a:xfrm>
          <a:prstGeom prst="rect">
            <a:avLst/>
          </a:prstGeom>
          <a:ln w="6350">
            <a:solidFill>
              <a:schemeClr val="bg1">
                <a:lumMod val="5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842911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185043" y="725214"/>
            <a:ext cx="6386051" cy="998483"/>
          </a:xfrm>
        </p:spPr>
        <p:txBody>
          <a:bodyPr>
            <a:normAutofit/>
          </a:bodyPr>
          <a:lstStyle/>
          <a:p>
            <a:r>
              <a:rPr lang="de-DE" sz="2500" b="1" dirty="0">
                <a:latin typeface="Arial" panose="020B0604020202020204" pitchFamily="34" charset="0"/>
                <a:cs typeface="Arial" panose="020B0604020202020204" pitchFamily="34" charset="0"/>
              </a:rPr>
              <a:t>Lagefaktor</a:t>
            </a:r>
            <a:r>
              <a:rPr lang="de-DE" sz="2100" b="1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de-DE" sz="21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DE" sz="1650" u="sng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de-DE" sz="1650" u="sng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de-DE" sz="1650" u="sng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771896" y="1376856"/>
            <a:ext cx="8134598" cy="4822064"/>
          </a:xfrm>
        </p:spPr>
        <p:txBody>
          <a:bodyPr>
            <a:normAutofit/>
          </a:bodyPr>
          <a:lstStyle/>
          <a:p>
            <a:pPr algn="l"/>
            <a:r>
              <a:rPr lang="de-DE" sz="2000" kern="0" dirty="0">
                <a:solidFill>
                  <a:srgbClr val="E0003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Ableitung der Lagefaktoren </a:t>
            </a:r>
            <a:r>
              <a:rPr lang="de-DE" sz="1050" kern="0" dirty="0">
                <a:solidFill>
                  <a:srgbClr val="E0003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(Beispiel</a:t>
            </a:r>
            <a:r>
              <a:rPr lang="de-DE" sz="1050" kern="0" dirty="0" smtClean="0">
                <a:solidFill>
                  <a:srgbClr val="E0003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algn="l"/>
            <a:endParaRPr lang="de-DE" sz="1050" kern="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de-DE" sz="2000" u="sng" dirty="0">
                <a:latin typeface="Arial" panose="020B0604020202020204" pitchFamily="34" charset="0"/>
                <a:cs typeface="Arial" panose="020B0604020202020204" pitchFamily="34" charset="0"/>
              </a:rPr>
              <a:t>Grundsteuerliche Bodenwert je </a:t>
            </a:r>
            <a:endParaRPr lang="de-DE" sz="2000" u="sng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de-DE" sz="2000" u="sng" dirty="0" smtClean="0">
                <a:latin typeface="Arial" panose="020B0604020202020204" pitchFamily="34" charset="0"/>
                <a:cs typeface="Arial" panose="020B0604020202020204" pitchFamily="34" charset="0"/>
              </a:rPr>
              <a:t>Gemeindeteil</a:t>
            </a:r>
            <a:endParaRPr lang="de-DE" sz="2000" u="sng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>
              <a:lnSpc>
                <a:spcPct val="100000"/>
              </a:lnSpc>
              <a:spcBef>
                <a:spcPts val="0"/>
              </a:spcBef>
            </a:pPr>
            <a:endParaRPr lang="de-DE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endParaRPr lang="de-DE" sz="2000" dirty="0" smtClean="0">
              <a:solidFill>
                <a:srgbClr val="000000"/>
              </a:solidFill>
            </a:endParaRPr>
          </a:p>
          <a:p>
            <a:pPr algn="l"/>
            <a:endParaRPr lang="de-DE" sz="2000" dirty="0">
              <a:solidFill>
                <a:srgbClr val="000000"/>
              </a:solidFill>
            </a:endParaRPr>
          </a:p>
          <a:p>
            <a:pPr algn="l"/>
            <a:endParaRPr lang="de-DE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de-D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de-D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072A2D-CAFB-45D1-928F-72DF9D45EBFA}" type="datetime1">
              <a:rPr lang="de-DE" smtClean="0"/>
              <a:t>12.02.2020</a:t>
            </a:fld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4D3120-A3E3-4192-92A6-DF25E255A503}" type="slidenum">
              <a:rPr lang="de-DE" smtClean="0"/>
              <a:t>24</a:t>
            </a:fld>
            <a:endParaRPr lang="de-DE"/>
          </a:p>
        </p:txBody>
      </p:sp>
      <p:pic>
        <p:nvPicPr>
          <p:cNvPr id="7" name="Grafik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93156" y="323357"/>
            <a:ext cx="1800225" cy="409575"/>
          </a:xfrm>
          <a:prstGeom prst="rect">
            <a:avLst/>
          </a:prstGeom>
        </p:spPr>
      </p:pic>
      <p:pic>
        <p:nvPicPr>
          <p:cNvPr id="8" name="Grafik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8487" y="1829900"/>
            <a:ext cx="3158242" cy="4266100"/>
          </a:xfrm>
          <a:prstGeom prst="rect">
            <a:avLst/>
          </a:prstGeom>
          <a:ln w="6350">
            <a:solidFill>
              <a:schemeClr val="bg1">
                <a:lumMod val="50000"/>
              </a:schemeClr>
            </a:solidFill>
          </a:ln>
        </p:spPr>
      </p:pic>
      <p:graphicFrame>
        <p:nvGraphicFramePr>
          <p:cNvPr id="6" name="Tabelle 5"/>
          <p:cNvGraphicFramePr>
            <a:graphicFrameLocks noGrp="1"/>
          </p:cNvGraphicFramePr>
          <p:nvPr>
            <p:extLst/>
          </p:nvPr>
        </p:nvGraphicFramePr>
        <p:xfrm>
          <a:off x="914400" y="2911362"/>
          <a:ext cx="4046484" cy="3142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23242"/>
                <a:gridCol w="2023242"/>
              </a:tblGrid>
              <a:tr h="314260">
                <a:tc>
                  <a:txBody>
                    <a:bodyPr/>
                    <a:lstStyle/>
                    <a:p>
                      <a:r>
                        <a:rPr lang="de-DE" sz="11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Musterstadt</a:t>
                      </a:r>
                      <a:endParaRPr lang="de-DE" sz="11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1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Bodenwert</a:t>
                      </a:r>
                      <a:endParaRPr lang="de-DE" sz="11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</a:tr>
              <a:tr h="314260">
                <a:tc>
                  <a:txBody>
                    <a:bodyPr/>
                    <a:lstStyle/>
                    <a:p>
                      <a:r>
                        <a:rPr lang="de-DE" sz="11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Ost</a:t>
                      </a:r>
                      <a:endParaRPr lang="de-DE" sz="1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1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80 €</a:t>
                      </a:r>
                      <a:endParaRPr lang="de-DE" sz="1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14260">
                <a:tc>
                  <a:txBody>
                    <a:bodyPr/>
                    <a:lstStyle/>
                    <a:p>
                      <a:r>
                        <a:rPr lang="de-DE" sz="11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Süd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1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230 €</a:t>
                      </a:r>
                      <a:endParaRPr lang="de-DE" sz="1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14260">
                <a:tc>
                  <a:txBody>
                    <a:bodyPr/>
                    <a:lstStyle/>
                    <a:p>
                      <a:r>
                        <a:rPr lang="de-DE" sz="11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Mitte-Südost</a:t>
                      </a:r>
                      <a:endParaRPr lang="de-DE" sz="1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1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250 €</a:t>
                      </a:r>
                      <a:endParaRPr lang="de-DE" sz="1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14260">
                <a:tc>
                  <a:txBody>
                    <a:bodyPr/>
                    <a:lstStyle/>
                    <a:p>
                      <a:r>
                        <a:rPr lang="de-DE" sz="11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Nord-Ost</a:t>
                      </a:r>
                      <a:endParaRPr lang="de-DE" sz="1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1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250 €</a:t>
                      </a:r>
                      <a:endParaRPr lang="de-DE" sz="1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14260">
                <a:tc>
                  <a:txBody>
                    <a:bodyPr/>
                    <a:lstStyle/>
                    <a:p>
                      <a:r>
                        <a:rPr lang="de-DE" sz="11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Nord-West</a:t>
                      </a:r>
                      <a:endParaRPr lang="de-DE" sz="1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1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275 €</a:t>
                      </a:r>
                      <a:endParaRPr lang="de-DE" sz="1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14260">
                <a:tc>
                  <a:txBody>
                    <a:bodyPr/>
                    <a:lstStyle/>
                    <a:p>
                      <a:r>
                        <a:rPr lang="de-DE" sz="11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Mitte-Nordost</a:t>
                      </a:r>
                      <a:endParaRPr lang="de-DE" sz="1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1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330 €</a:t>
                      </a:r>
                      <a:endParaRPr lang="de-DE" sz="1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14260">
                <a:tc>
                  <a:txBody>
                    <a:bodyPr/>
                    <a:lstStyle/>
                    <a:p>
                      <a:r>
                        <a:rPr lang="de-DE" sz="11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West</a:t>
                      </a:r>
                      <a:endParaRPr lang="de-DE" sz="1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1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330 €</a:t>
                      </a:r>
                      <a:endParaRPr lang="de-DE" sz="1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14260">
                <a:tc>
                  <a:txBody>
                    <a:bodyPr/>
                    <a:lstStyle/>
                    <a:p>
                      <a:r>
                        <a:rPr lang="de-DE" sz="11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Mitte-Nordwest</a:t>
                      </a:r>
                      <a:endParaRPr lang="de-DE" sz="1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1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340 €</a:t>
                      </a:r>
                      <a:endParaRPr lang="de-DE" sz="1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14260">
                <a:tc>
                  <a:txBody>
                    <a:bodyPr/>
                    <a:lstStyle/>
                    <a:p>
                      <a:r>
                        <a:rPr lang="de-DE" sz="11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Mitte-Südwest</a:t>
                      </a:r>
                      <a:endParaRPr lang="de-DE" sz="1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1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500 €</a:t>
                      </a:r>
                      <a:endParaRPr lang="de-DE" sz="1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9" name="Ellipse 8"/>
          <p:cNvSpPr/>
          <p:nvPr/>
        </p:nvSpPr>
        <p:spPr bwMode="auto">
          <a:xfrm>
            <a:off x="916839" y="5129049"/>
            <a:ext cx="523078" cy="238696"/>
          </a:xfrm>
          <a:prstGeom prst="ellipse">
            <a:avLst/>
          </a:prstGeom>
          <a:solidFill>
            <a:srgbClr val="FFC000">
              <a:alpha val="32000"/>
            </a:srgbClr>
          </a:solidFill>
          <a:ln w="9525" cap="flat" cmpd="sng" algn="ctr">
            <a:solidFill>
              <a:srgbClr val="F0003C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</a:endParaRPr>
          </a:p>
        </p:txBody>
      </p:sp>
      <p:sp>
        <p:nvSpPr>
          <p:cNvPr id="10" name="Ellipse 9"/>
          <p:cNvSpPr/>
          <p:nvPr/>
        </p:nvSpPr>
        <p:spPr bwMode="auto">
          <a:xfrm>
            <a:off x="3639019" y="5129048"/>
            <a:ext cx="586140" cy="228186"/>
          </a:xfrm>
          <a:prstGeom prst="ellipse">
            <a:avLst/>
          </a:prstGeom>
          <a:solidFill>
            <a:srgbClr val="FFC000">
              <a:alpha val="32000"/>
            </a:srgbClr>
          </a:solidFill>
          <a:ln w="9525" cap="flat" cmpd="sng" algn="ctr">
            <a:solidFill>
              <a:srgbClr val="F0003C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</a:endParaRPr>
          </a:p>
        </p:txBody>
      </p:sp>
      <p:cxnSp>
        <p:nvCxnSpPr>
          <p:cNvPr id="12" name="Gerade Verbindung mit Pfeil 11"/>
          <p:cNvCxnSpPr/>
          <p:nvPr/>
        </p:nvCxnSpPr>
        <p:spPr>
          <a:xfrm flipV="1">
            <a:off x="4288221" y="4445876"/>
            <a:ext cx="1975945" cy="77776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722319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893617" y="760021"/>
            <a:ext cx="6858000" cy="843148"/>
          </a:xfrm>
        </p:spPr>
        <p:txBody>
          <a:bodyPr>
            <a:normAutofit fontScale="90000"/>
          </a:bodyPr>
          <a:lstStyle/>
          <a:p>
            <a:r>
              <a:rPr lang="de-DE" sz="1800" u="sng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de-DE" sz="1800" u="sng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DE" sz="2800" b="1" dirty="0">
                <a:latin typeface="Arial" panose="020B0604020202020204" pitchFamily="34" charset="0"/>
                <a:cs typeface="Arial" panose="020B0604020202020204" pitchFamily="34" charset="0"/>
              </a:rPr>
              <a:t>Lagefaktor</a:t>
            </a:r>
            <a:r>
              <a:rPr lang="de-DE" sz="1800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de-DE" sz="18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de-DE" sz="1800" u="sng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724394" y="1513626"/>
            <a:ext cx="8277102" cy="4634925"/>
          </a:xfrm>
        </p:spPr>
        <p:txBody>
          <a:bodyPr>
            <a:normAutofit/>
          </a:bodyPr>
          <a:lstStyle/>
          <a:p>
            <a:pPr algn="just"/>
            <a:r>
              <a:rPr lang="de-DE" kern="0" dirty="0">
                <a:solidFill>
                  <a:srgbClr val="E0003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Ableitung der Lagefaktoren </a:t>
            </a:r>
            <a:r>
              <a:rPr lang="de-DE" sz="1100" kern="0" dirty="0">
                <a:solidFill>
                  <a:srgbClr val="E0003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(Beispiel)</a:t>
            </a:r>
          </a:p>
          <a:p>
            <a:pPr algn="just"/>
            <a:r>
              <a:rPr lang="de-DE" u="sng" dirty="0">
                <a:latin typeface="Arial" panose="020B0604020202020204" pitchFamily="34" charset="0"/>
                <a:cs typeface="Arial" panose="020B0604020202020204" pitchFamily="34" charset="0"/>
              </a:rPr>
              <a:t>Ermittlung der Wertspreizung</a:t>
            </a:r>
          </a:p>
          <a:p>
            <a:pPr algn="just"/>
            <a:endParaRPr lang="de-DE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de-D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de-DE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de-D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de-DE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de-D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0000"/>
              </a:lnSpc>
              <a:spcBef>
                <a:spcPts val="0"/>
              </a:spcBef>
            </a:pPr>
            <a:r>
              <a:rPr lang="de-DE" dirty="0" smtClean="0">
                <a:latin typeface="Arial" panose="020B0604020202020204" pitchFamily="34" charset="0"/>
                <a:cs typeface="Arial" panose="020B0604020202020204" pitchFamily="34" charset="0"/>
              </a:rPr>
              <a:t>                                                  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</a:pPr>
            <a:r>
              <a:rPr lang="de-DE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                                                                                    </a:t>
            </a:r>
            <a:r>
              <a:rPr lang="de-DE" sz="1400" u="sng" dirty="0" smtClean="0">
                <a:latin typeface="Arial" panose="020B0604020202020204" pitchFamily="34" charset="0"/>
                <a:cs typeface="Arial" panose="020B0604020202020204" pitchFamily="34" charset="0"/>
              </a:rPr>
              <a:t>Hinweis: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</a:pPr>
            <a:r>
              <a:rPr lang="de-DE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                                                                                    Kleine Kommunen weisen in der Regel eine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</a:pPr>
            <a:r>
              <a:rPr lang="de-DE" sz="1400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de-DE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			            geringere Wertspreizung auf als große Städte.</a:t>
            </a:r>
          </a:p>
          <a:p>
            <a:pPr algn="just"/>
            <a:endParaRPr lang="de-D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072A2D-CAFB-45D1-928F-72DF9D45EBFA}" type="datetime1">
              <a:rPr lang="de-DE" smtClean="0"/>
              <a:t>12.02.2020</a:t>
            </a:fld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4D3120-A3E3-4192-92A6-DF25E255A503}" type="slidenum">
              <a:rPr lang="de-DE" smtClean="0"/>
              <a:t>25</a:t>
            </a:fld>
            <a:endParaRPr lang="de-DE"/>
          </a:p>
        </p:txBody>
      </p:sp>
      <p:pic>
        <p:nvPicPr>
          <p:cNvPr id="7" name="Grafik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35198" y="260295"/>
            <a:ext cx="1800225" cy="409575"/>
          </a:xfrm>
          <a:prstGeom prst="rect">
            <a:avLst/>
          </a:prstGeom>
        </p:spPr>
      </p:pic>
      <p:graphicFrame>
        <p:nvGraphicFramePr>
          <p:cNvPr id="6" name="Tabelle 5"/>
          <p:cNvGraphicFramePr>
            <a:graphicFrameLocks noGrp="1"/>
          </p:cNvGraphicFramePr>
          <p:nvPr>
            <p:extLst/>
          </p:nvPr>
        </p:nvGraphicFramePr>
        <p:xfrm>
          <a:off x="798786" y="2480440"/>
          <a:ext cx="3815256" cy="3794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07628"/>
                <a:gridCol w="1907628"/>
              </a:tblGrid>
              <a:tr h="379424">
                <a:tc>
                  <a:txBody>
                    <a:bodyPr/>
                    <a:lstStyle/>
                    <a:p>
                      <a:r>
                        <a:rPr lang="de-DE" sz="11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Musterstadt</a:t>
                      </a:r>
                      <a:endParaRPr lang="de-DE" sz="11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1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Bodenwert</a:t>
                      </a:r>
                      <a:endParaRPr lang="de-DE" sz="11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</a:tr>
              <a:tr h="379424">
                <a:tc>
                  <a:txBody>
                    <a:bodyPr/>
                    <a:lstStyle/>
                    <a:p>
                      <a:r>
                        <a:rPr lang="de-DE" sz="11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Ost</a:t>
                      </a:r>
                      <a:endParaRPr lang="de-DE" sz="1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1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80 €</a:t>
                      </a:r>
                      <a:endParaRPr lang="de-DE" sz="1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79424">
                <a:tc>
                  <a:txBody>
                    <a:bodyPr/>
                    <a:lstStyle/>
                    <a:p>
                      <a:r>
                        <a:rPr lang="de-DE" sz="11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Süd</a:t>
                      </a:r>
                      <a:endParaRPr lang="de-DE" sz="1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1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230 €</a:t>
                      </a:r>
                      <a:endParaRPr lang="de-DE" sz="1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79424">
                <a:tc>
                  <a:txBody>
                    <a:bodyPr/>
                    <a:lstStyle/>
                    <a:p>
                      <a:r>
                        <a:rPr lang="de-DE" sz="11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Mitte-Südost</a:t>
                      </a:r>
                      <a:endParaRPr lang="de-DE" sz="1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1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250 €</a:t>
                      </a:r>
                      <a:endParaRPr lang="de-DE" sz="1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79424">
                <a:tc>
                  <a:txBody>
                    <a:bodyPr/>
                    <a:lstStyle/>
                    <a:p>
                      <a:r>
                        <a:rPr lang="de-DE" sz="11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Nord-Ost</a:t>
                      </a:r>
                      <a:endParaRPr lang="de-DE" sz="1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1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250 €</a:t>
                      </a:r>
                      <a:endParaRPr lang="de-DE" sz="1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79424">
                <a:tc>
                  <a:txBody>
                    <a:bodyPr/>
                    <a:lstStyle/>
                    <a:p>
                      <a:r>
                        <a:rPr lang="de-DE" sz="11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Nord-West</a:t>
                      </a:r>
                      <a:endParaRPr lang="de-DE" sz="1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1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275 €</a:t>
                      </a:r>
                      <a:endParaRPr lang="de-DE" sz="1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79424">
                <a:tc>
                  <a:txBody>
                    <a:bodyPr/>
                    <a:lstStyle/>
                    <a:p>
                      <a:r>
                        <a:rPr lang="de-DE" sz="11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Mitte-Nordost</a:t>
                      </a:r>
                      <a:endParaRPr lang="de-DE" sz="1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1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330 €</a:t>
                      </a:r>
                      <a:endParaRPr lang="de-DE" sz="1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79424">
                <a:tc>
                  <a:txBody>
                    <a:bodyPr/>
                    <a:lstStyle/>
                    <a:p>
                      <a:r>
                        <a:rPr lang="de-DE" sz="11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West</a:t>
                      </a:r>
                      <a:endParaRPr lang="de-DE" sz="1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1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330 €</a:t>
                      </a:r>
                      <a:endParaRPr lang="de-DE" sz="1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79424">
                <a:tc>
                  <a:txBody>
                    <a:bodyPr/>
                    <a:lstStyle/>
                    <a:p>
                      <a:r>
                        <a:rPr lang="de-DE" sz="11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Mitte-Nordwest</a:t>
                      </a:r>
                      <a:endParaRPr lang="de-DE" sz="1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1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340 €</a:t>
                      </a:r>
                      <a:endParaRPr lang="de-DE" sz="1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79424">
                <a:tc>
                  <a:txBody>
                    <a:bodyPr/>
                    <a:lstStyle/>
                    <a:p>
                      <a:r>
                        <a:rPr lang="de-DE" sz="11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Mitte-Südwest</a:t>
                      </a:r>
                      <a:endParaRPr lang="de-DE" sz="1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1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500 €</a:t>
                      </a:r>
                      <a:endParaRPr lang="de-DE" sz="1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8" name="Rechteck 7"/>
          <p:cNvSpPr/>
          <p:nvPr/>
        </p:nvSpPr>
        <p:spPr>
          <a:xfrm>
            <a:off x="4824248" y="2967335"/>
            <a:ext cx="369964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tabLst>
                <a:tab pos="1797050" algn="l"/>
              </a:tabLst>
            </a:pPr>
            <a:r>
              <a:rPr lang="de-DE" dirty="0">
                <a:latin typeface="Calibri" panose="020F0502020204030204" pitchFamily="34" charset="0"/>
              </a:rPr>
              <a:t>=  höchster </a:t>
            </a:r>
            <a:r>
              <a:rPr lang="de-DE" dirty="0" smtClean="0">
                <a:latin typeface="Calibri" panose="020F0502020204030204" pitchFamily="34" charset="0"/>
              </a:rPr>
              <a:t>Wert </a:t>
            </a:r>
            <a:r>
              <a:rPr lang="de-DE" dirty="0">
                <a:latin typeface="Calibri" panose="020F0502020204030204" pitchFamily="34" charset="0"/>
              </a:rPr>
              <a:t>:</a:t>
            </a:r>
            <a:r>
              <a:rPr lang="de-DE" dirty="0" smtClean="0">
                <a:latin typeface="Calibri" panose="020F0502020204030204" pitchFamily="34" charset="0"/>
              </a:rPr>
              <a:t> </a:t>
            </a:r>
            <a:r>
              <a:rPr lang="de-DE" dirty="0">
                <a:latin typeface="Calibri" panose="020F0502020204030204" pitchFamily="34" charset="0"/>
              </a:rPr>
              <a:t>niedrigster Wert</a:t>
            </a:r>
          </a:p>
          <a:p>
            <a:pPr>
              <a:tabLst>
                <a:tab pos="1797050" algn="l"/>
              </a:tabLst>
            </a:pPr>
            <a:r>
              <a:rPr lang="de-DE" dirty="0">
                <a:latin typeface="Calibri" panose="020F0502020204030204" pitchFamily="34" charset="0"/>
              </a:rPr>
              <a:t>=    500 €            </a:t>
            </a:r>
            <a:r>
              <a:rPr lang="de-DE" dirty="0" smtClean="0">
                <a:latin typeface="Calibri" panose="020F0502020204030204" pitchFamily="34" charset="0"/>
              </a:rPr>
              <a:t>   :          </a:t>
            </a:r>
            <a:r>
              <a:rPr lang="de-DE" dirty="0">
                <a:latin typeface="Calibri" panose="020F0502020204030204" pitchFamily="34" charset="0"/>
              </a:rPr>
              <a:t>80 €</a:t>
            </a:r>
          </a:p>
          <a:p>
            <a:r>
              <a:rPr lang="de-DE" dirty="0">
                <a:latin typeface="Calibri" panose="020F0502020204030204" pitchFamily="34" charset="0"/>
              </a:rPr>
              <a:t>=    </a:t>
            </a:r>
            <a:r>
              <a:rPr lang="de-DE" b="1" u="sng" dirty="0">
                <a:latin typeface="Calibri" panose="020F0502020204030204" pitchFamily="34" charset="0"/>
              </a:rPr>
              <a:t>6,25</a:t>
            </a:r>
            <a:r>
              <a:rPr lang="de-DE" u="sng" dirty="0">
                <a:latin typeface="Calibri" panose="020F0502020204030204" pitchFamily="34" charset="0"/>
              </a:rPr>
              <a:t> </a:t>
            </a:r>
          </a:p>
        </p:txBody>
      </p:sp>
      <p:sp>
        <p:nvSpPr>
          <p:cNvPr id="10" name="Ellipse 9"/>
          <p:cNvSpPr/>
          <p:nvPr/>
        </p:nvSpPr>
        <p:spPr bwMode="auto">
          <a:xfrm>
            <a:off x="3396329" y="2830019"/>
            <a:ext cx="576064" cy="288032"/>
          </a:xfrm>
          <a:prstGeom prst="ellipse">
            <a:avLst/>
          </a:prstGeom>
          <a:solidFill>
            <a:schemeClr val="accent4">
              <a:lumMod val="60000"/>
              <a:lumOff val="40000"/>
              <a:alpha val="32000"/>
            </a:schemeClr>
          </a:solidFill>
          <a:ln w="9525" cap="flat" cmpd="sng" algn="ctr">
            <a:solidFill>
              <a:srgbClr val="F0003C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</a:endParaRPr>
          </a:p>
        </p:txBody>
      </p:sp>
      <p:sp>
        <p:nvSpPr>
          <p:cNvPr id="11" name="Ellipse 10"/>
          <p:cNvSpPr/>
          <p:nvPr/>
        </p:nvSpPr>
        <p:spPr bwMode="auto">
          <a:xfrm>
            <a:off x="3349033" y="5893785"/>
            <a:ext cx="576064" cy="288032"/>
          </a:xfrm>
          <a:prstGeom prst="ellipse">
            <a:avLst/>
          </a:prstGeom>
          <a:solidFill>
            <a:schemeClr val="accent4">
              <a:lumMod val="60000"/>
              <a:lumOff val="40000"/>
              <a:alpha val="32000"/>
            </a:schemeClr>
          </a:solidFill>
          <a:ln w="9525" cap="flat" cmpd="sng" algn="ctr">
            <a:solidFill>
              <a:srgbClr val="F0003C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206642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893617" y="760021"/>
            <a:ext cx="6858000" cy="843148"/>
          </a:xfrm>
        </p:spPr>
        <p:txBody>
          <a:bodyPr>
            <a:normAutofit fontScale="90000"/>
          </a:bodyPr>
          <a:lstStyle/>
          <a:p>
            <a:r>
              <a:rPr lang="de-DE" sz="1800" u="sng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de-DE" sz="1800" u="sng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DE" sz="2800" b="1" dirty="0">
                <a:latin typeface="Arial" panose="020B0604020202020204" pitchFamily="34" charset="0"/>
                <a:cs typeface="Arial" panose="020B0604020202020204" pitchFamily="34" charset="0"/>
              </a:rPr>
              <a:t>Lagefaktor</a:t>
            </a:r>
            <a:r>
              <a:rPr lang="de-DE" sz="1800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de-DE" sz="18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de-DE" sz="1800" u="sng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724394" y="1513626"/>
            <a:ext cx="8277102" cy="4634925"/>
          </a:xfrm>
        </p:spPr>
        <p:txBody>
          <a:bodyPr>
            <a:normAutofit fontScale="70000" lnSpcReduction="20000"/>
          </a:bodyPr>
          <a:lstStyle/>
          <a:p>
            <a:pPr algn="just"/>
            <a:r>
              <a:rPr lang="de-DE" sz="2900" kern="0" dirty="0">
                <a:solidFill>
                  <a:srgbClr val="E0003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Ableitung der Lagefaktoren </a:t>
            </a:r>
            <a:r>
              <a:rPr lang="de-DE" sz="1100" kern="0" dirty="0">
                <a:solidFill>
                  <a:srgbClr val="E0003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(Beispiel)</a:t>
            </a:r>
          </a:p>
          <a:p>
            <a:pPr algn="just"/>
            <a:r>
              <a:rPr lang="de-DE" sz="2900" u="sng" dirty="0">
                <a:latin typeface="Arial" panose="020B0604020202020204" pitchFamily="34" charset="0"/>
                <a:cs typeface="Arial" panose="020B0604020202020204" pitchFamily="34" charset="0"/>
              </a:rPr>
              <a:t>Ermittlung der </a:t>
            </a:r>
            <a:r>
              <a:rPr lang="de-DE" sz="2900" u="sng" dirty="0" smtClean="0">
                <a:latin typeface="Arial" panose="020B0604020202020204" pitchFamily="34" charset="0"/>
                <a:cs typeface="Arial" panose="020B0604020202020204" pitchFamily="34" charset="0"/>
              </a:rPr>
              <a:t>Anzahl der Lagefaktoren</a:t>
            </a:r>
            <a:endParaRPr lang="de-DE" sz="2900" u="sng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endParaRPr lang="de-DE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>
              <a:lnSpc>
                <a:spcPct val="160000"/>
              </a:lnSpc>
              <a:spcBef>
                <a:spcPts val="0"/>
              </a:spcBef>
            </a:pPr>
            <a:r>
              <a:rPr lang="de-DE" sz="2900" dirty="0" smtClean="0">
                <a:latin typeface="Arial" panose="020B0604020202020204" pitchFamily="34" charset="0"/>
                <a:cs typeface="Arial" panose="020B0604020202020204" pitchFamily="34" charset="0"/>
              </a:rPr>
              <a:t>Die Wertspreizung bestimmt die (</a:t>
            </a:r>
            <a:r>
              <a:rPr lang="de-DE" sz="2900" dirty="0">
                <a:latin typeface="Arial" panose="020B0604020202020204" pitchFamily="34" charset="0"/>
                <a:cs typeface="Arial" panose="020B0604020202020204" pitchFamily="34" charset="0"/>
              </a:rPr>
              <a:t>Höchst-</a:t>
            </a:r>
            <a:r>
              <a:rPr lang="de-DE" sz="2900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algn="l">
              <a:lnSpc>
                <a:spcPct val="160000"/>
              </a:lnSpc>
              <a:spcBef>
                <a:spcPts val="0"/>
              </a:spcBef>
            </a:pPr>
            <a:r>
              <a:rPr lang="de-DE" sz="2900" dirty="0" smtClean="0">
                <a:latin typeface="Arial" panose="020B0604020202020204" pitchFamily="34" charset="0"/>
                <a:cs typeface="Arial" panose="020B0604020202020204" pitchFamily="34" charset="0"/>
              </a:rPr>
              <a:t>Anzahl </a:t>
            </a:r>
            <a:r>
              <a:rPr lang="de-DE" sz="2900" dirty="0">
                <a:latin typeface="Arial" panose="020B0604020202020204" pitchFamily="34" charset="0"/>
                <a:cs typeface="Arial" panose="020B0604020202020204" pitchFamily="34" charset="0"/>
              </a:rPr>
              <a:t>der </a:t>
            </a:r>
            <a:r>
              <a:rPr lang="de-DE" sz="2900" dirty="0" smtClean="0">
                <a:latin typeface="Arial" panose="020B0604020202020204" pitchFamily="34" charset="0"/>
                <a:cs typeface="Arial" panose="020B0604020202020204" pitchFamily="34" charset="0"/>
              </a:rPr>
              <a:t>Lagefaktoren</a:t>
            </a:r>
            <a:endParaRPr lang="de-DE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de-D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de-DE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de-DE" sz="2900" u="sng" dirty="0" smtClean="0">
                <a:latin typeface="Arial" panose="020B0604020202020204" pitchFamily="34" charset="0"/>
                <a:cs typeface="Arial" panose="020B0604020202020204" pitchFamily="34" charset="0"/>
              </a:rPr>
              <a:t>Beispiel:</a:t>
            </a:r>
          </a:p>
          <a:p>
            <a:pPr algn="just"/>
            <a:r>
              <a:rPr lang="de-DE" sz="2900" dirty="0" smtClean="0">
                <a:latin typeface="Arial" panose="020B0604020202020204" pitchFamily="34" charset="0"/>
                <a:cs typeface="Arial" panose="020B0604020202020204" pitchFamily="34" charset="0"/>
              </a:rPr>
              <a:t>Wertspreizung</a:t>
            </a:r>
            <a:r>
              <a:rPr lang="de-DE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de-DE" sz="3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6,25</a:t>
            </a:r>
            <a:endParaRPr lang="de-DE" sz="3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de-DE" sz="2900" dirty="0" smtClean="0">
                <a:latin typeface="Arial" panose="020B0604020202020204" pitchFamily="34" charset="0"/>
                <a:cs typeface="Arial" panose="020B0604020202020204" pitchFamily="34" charset="0"/>
              </a:rPr>
              <a:t>(Höchst-)Anzahl der Lagefaktoren </a:t>
            </a:r>
            <a:r>
              <a:rPr lang="de-DE" sz="3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r>
              <a:rPr lang="de-DE" sz="3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de-DE" sz="3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de-DE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de-D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0000"/>
              </a:lnSpc>
              <a:spcBef>
                <a:spcPts val="0"/>
              </a:spcBef>
            </a:pPr>
            <a:r>
              <a:rPr lang="de-DE" dirty="0" smtClean="0">
                <a:latin typeface="Arial" panose="020B0604020202020204" pitchFamily="34" charset="0"/>
                <a:cs typeface="Arial" panose="020B0604020202020204" pitchFamily="34" charset="0"/>
              </a:rPr>
              <a:t>                                                  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072A2D-CAFB-45D1-928F-72DF9D45EBFA}" type="datetime1">
              <a:rPr lang="de-DE" smtClean="0"/>
              <a:t>12.02.2020</a:t>
            </a:fld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4D3120-A3E3-4192-92A6-DF25E255A503}" type="slidenum">
              <a:rPr lang="de-DE" smtClean="0"/>
              <a:t>26</a:t>
            </a:fld>
            <a:endParaRPr lang="de-DE"/>
          </a:p>
        </p:txBody>
      </p:sp>
      <p:pic>
        <p:nvPicPr>
          <p:cNvPr id="7" name="Grafik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35198" y="260295"/>
            <a:ext cx="1800225" cy="409575"/>
          </a:xfrm>
          <a:prstGeom prst="rect">
            <a:avLst/>
          </a:prstGeom>
        </p:spPr>
      </p:pic>
      <p:sp>
        <p:nvSpPr>
          <p:cNvPr id="8" name="Rechteck 7"/>
          <p:cNvSpPr/>
          <p:nvPr/>
        </p:nvSpPr>
        <p:spPr>
          <a:xfrm>
            <a:off x="4824248" y="2967335"/>
            <a:ext cx="369964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tabLst>
                <a:tab pos="1797050" algn="l"/>
              </a:tabLst>
            </a:pPr>
            <a:endParaRPr lang="de-DE" u="sng" dirty="0">
              <a:latin typeface="Calibri" panose="020F0502020204030204" pitchFamily="34" charset="0"/>
            </a:endParaRPr>
          </a:p>
        </p:txBody>
      </p:sp>
      <p:graphicFrame>
        <p:nvGraphicFramePr>
          <p:cNvPr id="9" name="Tabel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2196568"/>
              </p:ext>
            </p:extLst>
          </p:nvPr>
        </p:nvGraphicFramePr>
        <p:xfrm>
          <a:off x="5644054" y="2564525"/>
          <a:ext cx="3058512" cy="296391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29256"/>
                <a:gridCol w="1529256"/>
              </a:tblGrid>
              <a:tr h="567167">
                <a:tc>
                  <a:txBody>
                    <a:bodyPr/>
                    <a:lstStyle/>
                    <a:p>
                      <a:pPr algn="ctr"/>
                      <a:r>
                        <a:rPr lang="de-DE" sz="14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Wertspreizung</a:t>
                      </a:r>
                      <a:endParaRPr lang="de-DE" sz="14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Anzahl Lagefaktoren</a:t>
                      </a:r>
                      <a:endParaRPr lang="de-DE" sz="14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</a:tr>
              <a:tr h="479350">
                <a:tc>
                  <a:txBody>
                    <a:bodyPr/>
                    <a:lstStyle/>
                    <a:p>
                      <a:pPr algn="ctr"/>
                      <a:r>
                        <a:rPr lang="de-DE" sz="14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&lt;</a:t>
                      </a:r>
                      <a:r>
                        <a:rPr lang="de-DE" sz="140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2 fache</a:t>
                      </a:r>
                      <a:endParaRPr lang="de-DE" sz="14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de-DE" sz="14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479350">
                <a:tc>
                  <a:txBody>
                    <a:bodyPr/>
                    <a:lstStyle/>
                    <a:p>
                      <a:pPr algn="ctr"/>
                      <a:r>
                        <a:rPr lang="de-DE" sz="14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 bis &lt;</a:t>
                      </a:r>
                      <a:r>
                        <a:rPr lang="de-DE" sz="140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5</a:t>
                      </a:r>
                      <a:endParaRPr lang="de-DE" sz="14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  <a:endParaRPr lang="de-DE" sz="14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479350">
                <a:tc>
                  <a:txBody>
                    <a:bodyPr/>
                    <a:lstStyle/>
                    <a:p>
                      <a:pPr algn="ctr"/>
                      <a:r>
                        <a:rPr lang="de-DE" sz="14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 bis &lt; 10</a:t>
                      </a:r>
                      <a:endParaRPr lang="de-DE" sz="14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  <a:endParaRPr lang="de-DE" sz="14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479350">
                <a:tc>
                  <a:txBody>
                    <a:bodyPr/>
                    <a:lstStyle/>
                    <a:p>
                      <a:pPr algn="ctr"/>
                      <a:r>
                        <a:rPr lang="de-DE" sz="14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 bis &lt; 20</a:t>
                      </a:r>
                      <a:endParaRPr lang="de-DE" sz="14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</a:t>
                      </a:r>
                      <a:endParaRPr lang="de-DE" sz="14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479350">
                <a:tc>
                  <a:txBody>
                    <a:bodyPr/>
                    <a:lstStyle/>
                    <a:p>
                      <a:pPr algn="ctr"/>
                      <a:r>
                        <a:rPr lang="de-DE" sz="14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ab 20</a:t>
                      </a:r>
                      <a:endParaRPr lang="de-DE" sz="14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</a:t>
                      </a:r>
                      <a:endParaRPr lang="de-DE" sz="14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12" name="Ellipse 11"/>
          <p:cNvSpPr/>
          <p:nvPr/>
        </p:nvSpPr>
        <p:spPr bwMode="auto">
          <a:xfrm>
            <a:off x="5779367" y="4035973"/>
            <a:ext cx="1220521" cy="445234"/>
          </a:xfrm>
          <a:prstGeom prst="ellipse">
            <a:avLst/>
          </a:prstGeom>
          <a:solidFill>
            <a:schemeClr val="accent4">
              <a:lumMod val="40000"/>
              <a:lumOff val="60000"/>
              <a:alpha val="32000"/>
            </a:schemeClr>
          </a:solidFill>
          <a:ln w="9525" cap="flat" cmpd="sng" algn="ctr">
            <a:solidFill>
              <a:srgbClr val="F0003C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</a:endParaRPr>
          </a:p>
        </p:txBody>
      </p:sp>
      <p:sp>
        <p:nvSpPr>
          <p:cNvPr id="13" name="Ellipse 12"/>
          <p:cNvSpPr/>
          <p:nvPr/>
        </p:nvSpPr>
        <p:spPr bwMode="auto">
          <a:xfrm>
            <a:off x="7340153" y="4051738"/>
            <a:ext cx="1220521" cy="445234"/>
          </a:xfrm>
          <a:prstGeom prst="ellipse">
            <a:avLst/>
          </a:prstGeom>
          <a:solidFill>
            <a:schemeClr val="accent4">
              <a:lumMod val="40000"/>
              <a:lumOff val="60000"/>
              <a:alpha val="32000"/>
            </a:schemeClr>
          </a:solidFill>
          <a:ln w="9525" cap="flat" cmpd="sng" algn="ctr">
            <a:solidFill>
              <a:srgbClr val="F0003C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</a:endParaRPr>
          </a:p>
        </p:txBody>
      </p:sp>
      <p:cxnSp>
        <p:nvCxnSpPr>
          <p:cNvPr id="15" name="Gerade Verbindung mit Pfeil 14"/>
          <p:cNvCxnSpPr/>
          <p:nvPr/>
        </p:nvCxnSpPr>
        <p:spPr>
          <a:xfrm flipV="1">
            <a:off x="3384331" y="4298731"/>
            <a:ext cx="2333297" cy="35735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7" name="Gerade Verbindung mit Pfeil 16"/>
          <p:cNvCxnSpPr/>
          <p:nvPr/>
        </p:nvCxnSpPr>
        <p:spPr>
          <a:xfrm flipV="1">
            <a:off x="4876800" y="4519448"/>
            <a:ext cx="2680138" cy="58858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3117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893617" y="760021"/>
            <a:ext cx="6858000" cy="843148"/>
          </a:xfrm>
        </p:spPr>
        <p:txBody>
          <a:bodyPr>
            <a:normAutofit fontScale="90000"/>
          </a:bodyPr>
          <a:lstStyle/>
          <a:p>
            <a:r>
              <a:rPr lang="de-DE" sz="1800" u="sng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de-DE" sz="1800" u="sng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DE" sz="2800" b="1" dirty="0">
                <a:latin typeface="Arial" panose="020B0604020202020204" pitchFamily="34" charset="0"/>
                <a:cs typeface="Arial" panose="020B0604020202020204" pitchFamily="34" charset="0"/>
              </a:rPr>
              <a:t>Lagefaktor</a:t>
            </a:r>
            <a:r>
              <a:rPr lang="de-DE" sz="1800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de-DE" sz="18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de-DE" sz="1800" u="sng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724394" y="1513626"/>
            <a:ext cx="8277102" cy="4634925"/>
          </a:xfrm>
        </p:spPr>
        <p:txBody>
          <a:bodyPr>
            <a:normAutofit/>
          </a:bodyPr>
          <a:lstStyle/>
          <a:p>
            <a:pPr algn="just"/>
            <a:r>
              <a:rPr lang="de-DE" sz="2200" kern="0" dirty="0">
                <a:solidFill>
                  <a:srgbClr val="E0003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Ableitung der Lagefaktoren </a:t>
            </a:r>
            <a:r>
              <a:rPr lang="de-DE" sz="1100" kern="0" dirty="0">
                <a:solidFill>
                  <a:srgbClr val="E0003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(Beispiel</a:t>
            </a:r>
            <a:r>
              <a:rPr lang="de-DE" sz="1100" kern="0" dirty="0" smtClean="0">
                <a:solidFill>
                  <a:srgbClr val="E0003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de-DE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de-DE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de-D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de-DE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0000"/>
              </a:lnSpc>
              <a:spcBef>
                <a:spcPts val="0"/>
              </a:spcBef>
            </a:pPr>
            <a:r>
              <a:rPr lang="de-DE" dirty="0" smtClean="0">
                <a:latin typeface="Arial" panose="020B0604020202020204" pitchFamily="34" charset="0"/>
                <a:cs typeface="Arial" panose="020B0604020202020204" pitchFamily="34" charset="0"/>
              </a:rPr>
              <a:t>                                     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072A2D-CAFB-45D1-928F-72DF9D45EBFA}" type="datetime1">
              <a:rPr lang="de-DE" smtClean="0"/>
              <a:t>12.02.2020</a:t>
            </a:fld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4D3120-A3E3-4192-92A6-DF25E255A503}" type="slidenum">
              <a:rPr lang="de-DE" smtClean="0"/>
              <a:t>27</a:t>
            </a:fld>
            <a:endParaRPr lang="de-DE" dirty="0"/>
          </a:p>
        </p:txBody>
      </p:sp>
      <p:pic>
        <p:nvPicPr>
          <p:cNvPr id="7" name="Grafik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35198" y="260295"/>
            <a:ext cx="1800225" cy="409575"/>
          </a:xfrm>
          <a:prstGeom prst="rect">
            <a:avLst/>
          </a:prstGeom>
        </p:spPr>
      </p:pic>
      <p:sp>
        <p:nvSpPr>
          <p:cNvPr id="8" name="Rechteck 7"/>
          <p:cNvSpPr/>
          <p:nvPr/>
        </p:nvSpPr>
        <p:spPr>
          <a:xfrm>
            <a:off x="4824248" y="2967335"/>
            <a:ext cx="369964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tabLst>
                <a:tab pos="1797050" algn="l"/>
              </a:tabLst>
            </a:pPr>
            <a:endParaRPr lang="de-DE" u="sng" dirty="0">
              <a:latin typeface="Calibri" panose="020F0502020204030204" pitchFamily="34" charset="0"/>
            </a:endParaRPr>
          </a:p>
        </p:txBody>
      </p:sp>
      <p:graphicFrame>
        <p:nvGraphicFramePr>
          <p:cNvPr id="9" name="Tabel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5033677"/>
              </p:ext>
            </p:extLst>
          </p:nvPr>
        </p:nvGraphicFramePr>
        <p:xfrm>
          <a:off x="861848" y="2564525"/>
          <a:ext cx="7840720" cy="350706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60180"/>
                <a:gridCol w="1308538"/>
                <a:gridCol w="2879834"/>
                <a:gridCol w="1692168"/>
              </a:tblGrid>
              <a:tr h="567167">
                <a:tc>
                  <a:txBody>
                    <a:bodyPr/>
                    <a:lstStyle/>
                    <a:p>
                      <a:pPr algn="ctr"/>
                      <a:r>
                        <a:rPr lang="de-DE" sz="14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Wertspreizung</a:t>
                      </a:r>
                      <a:endParaRPr lang="de-DE" sz="14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Anzahl Lagefaktoren</a:t>
                      </a:r>
                      <a:endParaRPr lang="de-DE" sz="14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Gesetzlich</a:t>
                      </a:r>
                      <a:r>
                        <a:rPr lang="de-DE" sz="140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festgelegte Höhe der Lagef</a:t>
                      </a:r>
                      <a:r>
                        <a:rPr lang="de-DE" sz="14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aktoren</a:t>
                      </a:r>
                      <a:endParaRPr lang="de-DE" sz="14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Städte</a:t>
                      </a:r>
                      <a:endParaRPr lang="de-DE" sz="14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</a:tr>
              <a:tr h="479350">
                <a:tc>
                  <a:txBody>
                    <a:bodyPr/>
                    <a:lstStyle/>
                    <a:p>
                      <a:pPr algn="ctr"/>
                      <a:r>
                        <a:rPr lang="de-DE" sz="14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&lt;</a:t>
                      </a:r>
                      <a:r>
                        <a:rPr lang="de-DE" sz="140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2 fache</a:t>
                      </a:r>
                      <a:endParaRPr lang="de-DE" sz="14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de-DE" sz="14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de-DE" sz="14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4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479350">
                <a:tc>
                  <a:txBody>
                    <a:bodyPr/>
                    <a:lstStyle/>
                    <a:p>
                      <a:pPr algn="ctr"/>
                      <a:r>
                        <a:rPr lang="de-DE" sz="14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 bis &lt;</a:t>
                      </a:r>
                      <a:r>
                        <a:rPr lang="de-DE" sz="140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5</a:t>
                      </a:r>
                      <a:endParaRPr lang="de-DE" sz="14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  <a:endParaRPr lang="de-DE" sz="14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0,90 – 1,00 – 1,10</a:t>
                      </a:r>
                      <a:endParaRPr lang="de-DE" sz="14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z.B.</a:t>
                      </a:r>
                      <a:r>
                        <a:rPr lang="de-DE" sz="140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Osnabrück</a:t>
                      </a:r>
                      <a:endParaRPr lang="de-DE" sz="14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479350">
                <a:tc>
                  <a:txBody>
                    <a:bodyPr/>
                    <a:lstStyle/>
                    <a:p>
                      <a:pPr algn="ctr"/>
                      <a:r>
                        <a:rPr lang="de-DE" sz="14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 bis &lt; 10</a:t>
                      </a:r>
                      <a:endParaRPr lang="de-DE" sz="14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  <a:endParaRPr lang="de-DE" sz="14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0,80 – 0,90 – 1,00 – 1,10 – 1,20</a:t>
                      </a:r>
                      <a:endParaRPr lang="de-DE" sz="14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z.B. Oldenburg, Hildesheim</a:t>
                      </a:r>
                      <a:endParaRPr lang="de-DE" sz="14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479350">
                <a:tc>
                  <a:txBody>
                    <a:bodyPr/>
                    <a:lstStyle/>
                    <a:p>
                      <a:pPr algn="ctr"/>
                      <a:r>
                        <a:rPr lang="de-DE" sz="14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 bis &lt; 20</a:t>
                      </a:r>
                      <a:endParaRPr lang="de-DE" sz="14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</a:t>
                      </a:r>
                      <a:endParaRPr lang="de-DE" sz="14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4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0,70 – 0,80 – 0,90 – 1,00 – 1,10 – 1,20 – 1,30</a:t>
                      </a:r>
                    </a:p>
                    <a:p>
                      <a:pPr algn="ctr"/>
                      <a:endParaRPr lang="de-DE" sz="14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4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479350">
                <a:tc>
                  <a:txBody>
                    <a:bodyPr/>
                    <a:lstStyle/>
                    <a:p>
                      <a:pPr algn="ctr"/>
                      <a:r>
                        <a:rPr lang="de-DE" sz="14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ab 20</a:t>
                      </a:r>
                      <a:endParaRPr lang="de-DE" sz="14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</a:t>
                      </a:r>
                      <a:endParaRPr lang="de-DE" sz="14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4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0,60 – 0,70 – 0,80 – 0,90 – 1,00– 1,10 – 1,20 – 1,30 - 1,40</a:t>
                      </a:r>
                    </a:p>
                    <a:p>
                      <a:pPr algn="ctr"/>
                      <a:endParaRPr lang="de-DE" sz="14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4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12" name="Ellipse 11"/>
          <p:cNvSpPr/>
          <p:nvPr/>
        </p:nvSpPr>
        <p:spPr bwMode="auto">
          <a:xfrm>
            <a:off x="1270431" y="4078014"/>
            <a:ext cx="1031336" cy="371662"/>
          </a:xfrm>
          <a:prstGeom prst="ellipse">
            <a:avLst/>
          </a:prstGeom>
          <a:solidFill>
            <a:schemeClr val="accent4">
              <a:lumMod val="40000"/>
              <a:lumOff val="60000"/>
              <a:alpha val="32000"/>
            </a:schemeClr>
          </a:solidFill>
          <a:ln w="9525" cap="flat" cmpd="sng" algn="ctr">
            <a:solidFill>
              <a:srgbClr val="F0003C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</a:endParaRPr>
          </a:p>
        </p:txBody>
      </p:sp>
      <p:sp>
        <p:nvSpPr>
          <p:cNvPr id="13" name="Ellipse 12"/>
          <p:cNvSpPr/>
          <p:nvPr/>
        </p:nvSpPr>
        <p:spPr bwMode="auto">
          <a:xfrm>
            <a:off x="2946830" y="4088524"/>
            <a:ext cx="1005060" cy="345386"/>
          </a:xfrm>
          <a:prstGeom prst="ellipse">
            <a:avLst/>
          </a:prstGeom>
          <a:solidFill>
            <a:schemeClr val="accent4">
              <a:lumMod val="40000"/>
              <a:lumOff val="60000"/>
              <a:alpha val="32000"/>
            </a:schemeClr>
          </a:solidFill>
          <a:ln w="9525" cap="flat" cmpd="sng" algn="ctr">
            <a:solidFill>
              <a:srgbClr val="F0003C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</a:endParaRPr>
          </a:p>
        </p:txBody>
      </p:sp>
      <p:sp>
        <p:nvSpPr>
          <p:cNvPr id="14" name="Ellipse 13"/>
          <p:cNvSpPr/>
          <p:nvPr/>
        </p:nvSpPr>
        <p:spPr bwMode="auto">
          <a:xfrm>
            <a:off x="4168916" y="3936640"/>
            <a:ext cx="2776052" cy="641131"/>
          </a:xfrm>
          <a:prstGeom prst="ellipse">
            <a:avLst/>
          </a:prstGeom>
          <a:solidFill>
            <a:schemeClr val="accent4">
              <a:lumMod val="40000"/>
              <a:lumOff val="60000"/>
              <a:alpha val="32000"/>
            </a:schemeClr>
          </a:solidFill>
          <a:ln w="9525" cap="flat" cmpd="sng" algn="ctr">
            <a:solidFill>
              <a:srgbClr val="F0003C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38998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893617" y="760021"/>
            <a:ext cx="6858000" cy="843148"/>
          </a:xfrm>
        </p:spPr>
        <p:txBody>
          <a:bodyPr>
            <a:normAutofit fontScale="90000"/>
          </a:bodyPr>
          <a:lstStyle/>
          <a:p>
            <a:r>
              <a:rPr lang="de-DE" sz="1800" u="sng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de-DE" sz="1800" u="sng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DE" sz="2800" b="1" dirty="0">
                <a:latin typeface="Arial" panose="020B0604020202020204" pitchFamily="34" charset="0"/>
                <a:cs typeface="Arial" panose="020B0604020202020204" pitchFamily="34" charset="0"/>
              </a:rPr>
              <a:t>Lagefaktor</a:t>
            </a:r>
            <a:r>
              <a:rPr lang="de-DE" sz="1800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de-DE" sz="18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de-DE" sz="1800" u="sng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724394" y="1513626"/>
            <a:ext cx="8277102" cy="4634925"/>
          </a:xfrm>
        </p:spPr>
        <p:txBody>
          <a:bodyPr>
            <a:normAutofit fontScale="25000" lnSpcReduction="20000"/>
          </a:bodyPr>
          <a:lstStyle/>
          <a:p>
            <a:pPr algn="just"/>
            <a:r>
              <a:rPr lang="de-DE" sz="8000" kern="0" dirty="0">
                <a:solidFill>
                  <a:srgbClr val="E0003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Ableitung der Lagefaktoren (Beispiel</a:t>
            </a:r>
            <a:r>
              <a:rPr lang="de-DE" sz="8000" kern="0" dirty="0" smtClean="0">
                <a:solidFill>
                  <a:srgbClr val="E0003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):</a:t>
            </a:r>
            <a:endParaRPr lang="de-DE" sz="8000" kern="0" dirty="0">
              <a:solidFill>
                <a:srgbClr val="E0003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de-DE" sz="8000" u="sng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de-DE" sz="8000" dirty="0" smtClean="0">
                <a:latin typeface="Arial" panose="020B0604020202020204" pitchFamily="34" charset="0"/>
                <a:cs typeface="Arial" panose="020B0604020202020204" pitchFamily="34" charset="0"/>
              </a:rPr>
              <a:t>Stufenbreite = </a:t>
            </a:r>
            <a:r>
              <a:rPr lang="de-DE" sz="8000" u="sng" dirty="0">
                <a:latin typeface="Arial" panose="020B0604020202020204" pitchFamily="34" charset="0"/>
                <a:cs typeface="Arial" panose="020B0604020202020204" pitchFamily="34" charset="0"/>
              </a:rPr>
              <a:t>(Bodenwert [</a:t>
            </a:r>
            <a:r>
              <a:rPr lang="de-DE" sz="8000" u="sng" dirty="0" err="1">
                <a:latin typeface="Arial" panose="020B0604020202020204" pitchFamily="34" charset="0"/>
                <a:cs typeface="Arial" panose="020B0604020202020204" pitchFamily="34" charset="0"/>
              </a:rPr>
              <a:t>max</a:t>
            </a:r>
            <a:r>
              <a:rPr lang="de-DE" sz="8000" u="sng" dirty="0">
                <a:latin typeface="Arial" panose="020B0604020202020204" pitchFamily="34" charset="0"/>
                <a:cs typeface="Arial" panose="020B0604020202020204" pitchFamily="34" charset="0"/>
              </a:rPr>
              <a:t>]  </a:t>
            </a:r>
            <a:r>
              <a:rPr lang="de-DE" sz="8000" u="sng" dirty="0" err="1">
                <a:latin typeface="Arial" panose="020B0604020202020204" pitchFamily="34" charset="0"/>
                <a:cs typeface="Arial" panose="020B0604020202020204" pitchFamily="34" charset="0"/>
              </a:rPr>
              <a:t>abzügl</a:t>
            </a:r>
            <a:r>
              <a:rPr lang="de-DE" sz="8000" u="sng" dirty="0">
                <a:latin typeface="Arial" panose="020B0604020202020204" pitchFamily="34" charset="0"/>
                <a:cs typeface="Arial" panose="020B0604020202020204" pitchFamily="34" charset="0"/>
              </a:rPr>
              <a:t>. Bodenwert </a:t>
            </a:r>
            <a:r>
              <a:rPr lang="de-DE" sz="8000" u="sng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[min</a:t>
            </a:r>
            <a:r>
              <a:rPr lang="de-DE" sz="8000" u="sng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])</a:t>
            </a:r>
          </a:p>
          <a:p>
            <a:pPr algn="just"/>
            <a:r>
              <a:rPr lang="de-DE" sz="8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80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                    </a:t>
            </a:r>
            <a:r>
              <a:rPr lang="de-DE" sz="8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Anzahl der Stufen</a:t>
            </a:r>
            <a:endParaRPr lang="de-DE" sz="8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de-DE" sz="8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r>
              <a:rPr lang="de-DE" sz="8000" dirty="0">
                <a:solidFill>
                  <a:srgbClr val="F0003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Stufenbreite = </a:t>
            </a:r>
            <a:r>
              <a:rPr lang="de-DE" sz="8000" u="sng" dirty="0">
                <a:solidFill>
                  <a:srgbClr val="F0003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(500 €  minus 80 €</a:t>
            </a:r>
            <a:r>
              <a:rPr lang="de-DE" sz="8000" u="sng" dirty="0" smtClean="0">
                <a:solidFill>
                  <a:srgbClr val="F0003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r>
              <a:rPr lang="de-DE" sz="8000" dirty="0">
                <a:solidFill>
                  <a:srgbClr val="F0003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=  84 €</a:t>
            </a:r>
          </a:p>
          <a:p>
            <a:pPr algn="l"/>
            <a:r>
              <a:rPr lang="de-DE" sz="8000" dirty="0" smtClean="0">
                <a:solidFill>
                  <a:srgbClr val="F0003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                    5</a:t>
            </a:r>
          </a:p>
          <a:p>
            <a:pPr algn="l">
              <a:tabLst>
                <a:tab pos="628650" algn="l"/>
                <a:tab pos="2514600" algn="r"/>
                <a:tab pos="3048000" algn="r"/>
                <a:tab pos="3854450" algn="r"/>
              </a:tabLst>
            </a:pPr>
            <a:r>
              <a:rPr lang="de-DE" sz="8000" dirty="0" smtClean="0">
                <a:solidFill>
                  <a:srgbClr val="F0003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Unterster Lagefaktor für Ortsteile mit Werten von	    80 € bis</a:t>
            </a:r>
            <a:r>
              <a:rPr lang="de-DE" sz="8000" dirty="0">
                <a:solidFill>
                  <a:srgbClr val="F0003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8000" dirty="0" smtClean="0">
                <a:solidFill>
                  <a:srgbClr val="F0003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163 </a:t>
            </a:r>
            <a:r>
              <a:rPr lang="de-DE" sz="8000" dirty="0">
                <a:solidFill>
                  <a:srgbClr val="F0003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€</a:t>
            </a:r>
          </a:p>
          <a:p>
            <a:pPr algn="l">
              <a:tabLst>
                <a:tab pos="628650" algn="l"/>
                <a:tab pos="2514600" algn="r"/>
                <a:tab pos="3048000" algn="r"/>
                <a:tab pos="3854450" algn="r"/>
              </a:tabLst>
            </a:pPr>
            <a:r>
              <a:rPr lang="de-DE" sz="8000" dirty="0" smtClean="0">
                <a:solidFill>
                  <a:srgbClr val="F0003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Nächster Lagefaktor für Ortsteile mit Werten von	  164 €  bis 247 €</a:t>
            </a:r>
          </a:p>
          <a:p>
            <a:pPr algn="l">
              <a:tabLst>
                <a:tab pos="628650" algn="l"/>
                <a:tab pos="2514600" algn="r"/>
                <a:tab pos="3048000" algn="r"/>
                <a:tab pos="3854450" algn="r"/>
              </a:tabLst>
            </a:pPr>
            <a:r>
              <a:rPr lang="de-DE" sz="8000" dirty="0" smtClean="0">
                <a:solidFill>
                  <a:srgbClr val="F0003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Nächster Lagefaktor für Ortsteile mit Werten von	  248 € bis  332 €</a:t>
            </a:r>
          </a:p>
          <a:p>
            <a:pPr algn="l">
              <a:tabLst>
                <a:tab pos="628650" algn="l"/>
                <a:tab pos="2514600" algn="r"/>
                <a:tab pos="3048000" algn="r"/>
                <a:tab pos="3854450" algn="r"/>
              </a:tabLst>
            </a:pPr>
            <a:r>
              <a:rPr lang="de-DE" sz="8000" dirty="0" smtClean="0">
                <a:solidFill>
                  <a:srgbClr val="F0003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Nächster Lagefaktor für Ortsteile mit Werten von	  333 € bis  416 €</a:t>
            </a:r>
          </a:p>
          <a:p>
            <a:pPr algn="l">
              <a:tabLst>
                <a:tab pos="628650" algn="l"/>
                <a:tab pos="2514600" algn="r"/>
                <a:tab pos="3048000" algn="r"/>
                <a:tab pos="3854450" algn="r"/>
              </a:tabLst>
            </a:pPr>
            <a:r>
              <a:rPr lang="de-DE" sz="8000" dirty="0" smtClean="0">
                <a:solidFill>
                  <a:srgbClr val="F0003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Oberster Lagefaktor für Ortsteile mit Werten von	  417 € bis  500 €     </a:t>
            </a:r>
            <a:endParaRPr lang="de-DE" sz="8000" dirty="0">
              <a:solidFill>
                <a:srgbClr val="F0003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>
              <a:tabLst>
                <a:tab pos="628650" algn="l"/>
                <a:tab pos="2514600" algn="r"/>
                <a:tab pos="3048000" algn="r"/>
                <a:tab pos="3854450" algn="r"/>
              </a:tabLst>
            </a:pPr>
            <a:endParaRPr lang="de-DE" sz="2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endParaRPr lang="de-DE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de-DE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de-D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de-DE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0000"/>
              </a:lnSpc>
              <a:spcBef>
                <a:spcPts val="0"/>
              </a:spcBef>
            </a:pPr>
            <a:r>
              <a:rPr lang="de-DE" dirty="0" smtClean="0">
                <a:latin typeface="Arial" panose="020B0604020202020204" pitchFamily="34" charset="0"/>
                <a:cs typeface="Arial" panose="020B0604020202020204" pitchFamily="34" charset="0"/>
              </a:rPr>
              <a:t>                                     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072A2D-CAFB-45D1-928F-72DF9D45EBFA}" type="datetime1">
              <a:rPr lang="de-DE" smtClean="0"/>
              <a:t>12.02.2020</a:t>
            </a:fld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4D3120-A3E3-4192-92A6-DF25E255A503}" type="slidenum">
              <a:rPr lang="de-DE" smtClean="0"/>
              <a:t>28</a:t>
            </a:fld>
            <a:endParaRPr lang="de-DE" dirty="0"/>
          </a:p>
        </p:txBody>
      </p:sp>
      <p:pic>
        <p:nvPicPr>
          <p:cNvPr id="7" name="Grafik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35198" y="260295"/>
            <a:ext cx="1800225" cy="409575"/>
          </a:xfrm>
          <a:prstGeom prst="rect">
            <a:avLst/>
          </a:prstGeom>
        </p:spPr>
      </p:pic>
      <p:sp>
        <p:nvSpPr>
          <p:cNvPr id="8" name="Rechteck 7"/>
          <p:cNvSpPr/>
          <p:nvPr/>
        </p:nvSpPr>
        <p:spPr>
          <a:xfrm>
            <a:off x="4824248" y="2967335"/>
            <a:ext cx="369964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tabLst>
                <a:tab pos="1797050" algn="l"/>
              </a:tabLst>
            </a:pPr>
            <a:endParaRPr lang="de-DE" u="sng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924723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893617" y="760021"/>
            <a:ext cx="6858000" cy="843148"/>
          </a:xfrm>
        </p:spPr>
        <p:txBody>
          <a:bodyPr>
            <a:normAutofit fontScale="90000"/>
          </a:bodyPr>
          <a:lstStyle/>
          <a:p>
            <a:r>
              <a:rPr lang="de-DE" sz="1800" u="sng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de-DE" sz="1800" u="sng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DE" sz="2800" b="1" dirty="0">
                <a:latin typeface="Arial" panose="020B0604020202020204" pitchFamily="34" charset="0"/>
                <a:cs typeface="Arial" panose="020B0604020202020204" pitchFamily="34" charset="0"/>
              </a:rPr>
              <a:t>Lagefaktor</a:t>
            </a:r>
            <a:r>
              <a:rPr lang="de-DE" sz="1800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de-DE" sz="18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de-DE" sz="1800" u="sng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724394" y="1513626"/>
            <a:ext cx="8277102" cy="4634925"/>
          </a:xfrm>
        </p:spPr>
        <p:txBody>
          <a:bodyPr>
            <a:normAutofit/>
          </a:bodyPr>
          <a:lstStyle/>
          <a:p>
            <a:pPr algn="just"/>
            <a:r>
              <a:rPr lang="de-DE" sz="2200" kern="0" dirty="0" smtClean="0">
                <a:solidFill>
                  <a:srgbClr val="E0003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Zuweisung </a:t>
            </a:r>
            <a:r>
              <a:rPr lang="de-DE" sz="2200" kern="0" dirty="0">
                <a:solidFill>
                  <a:srgbClr val="E0003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der Lagefaktoren </a:t>
            </a:r>
            <a:r>
              <a:rPr lang="de-DE" sz="1400" kern="0" dirty="0">
                <a:solidFill>
                  <a:srgbClr val="E0003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(Beispiel)</a:t>
            </a:r>
          </a:p>
          <a:p>
            <a:endParaRPr lang="de-DE" sz="2200" u="sng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>
              <a:tabLst>
                <a:tab pos="628650" algn="l"/>
                <a:tab pos="2514600" algn="r"/>
                <a:tab pos="3048000" algn="r"/>
                <a:tab pos="3854450" algn="r"/>
              </a:tabLst>
            </a:pPr>
            <a:endParaRPr lang="de-DE" sz="8000" dirty="0">
              <a:solidFill>
                <a:srgbClr val="F0003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de-DE" sz="2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endParaRPr lang="de-DE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de-DE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de-D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de-DE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0000"/>
              </a:lnSpc>
              <a:spcBef>
                <a:spcPts val="0"/>
              </a:spcBef>
            </a:pPr>
            <a:r>
              <a:rPr lang="de-DE" dirty="0" smtClean="0">
                <a:latin typeface="Arial" panose="020B0604020202020204" pitchFamily="34" charset="0"/>
                <a:cs typeface="Arial" panose="020B0604020202020204" pitchFamily="34" charset="0"/>
              </a:rPr>
              <a:t>                                     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072A2D-CAFB-45D1-928F-72DF9D45EBFA}" type="datetime1">
              <a:rPr lang="de-DE" smtClean="0"/>
              <a:t>12.02.2020</a:t>
            </a:fld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4D3120-A3E3-4192-92A6-DF25E255A503}" type="slidenum">
              <a:rPr lang="de-DE" smtClean="0"/>
              <a:t>29</a:t>
            </a:fld>
            <a:endParaRPr lang="de-DE" dirty="0"/>
          </a:p>
        </p:txBody>
      </p:sp>
      <p:pic>
        <p:nvPicPr>
          <p:cNvPr id="7" name="Grafik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35198" y="260295"/>
            <a:ext cx="1800225" cy="409575"/>
          </a:xfrm>
          <a:prstGeom prst="rect">
            <a:avLst/>
          </a:prstGeom>
        </p:spPr>
      </p:pic>
      <p:sp>
        <p:nvSpPr>
          <p:cNvPr id="8" name="Rechteck 7"/>
          <p:cNvSpPr/>
          <p:nvPr/>
        </p:nvSpPr>
        <p:spPr>
          <a:xfrm>
            <a:off x="4824248" y="2967335"/>
            <a:ext cx="369964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tabLst>
                <a:tab pos="1797050" algn="l"/>
              </a:tabLst>
            </a:pPr>
            <a:endParaRPr lang="de-DE" u="sng" dirty="0">
              <a:latin typeface="Calibri" panose="020F0502020204030204" pitchFamily="34" charset="0"/>
            </a:endParaRPr>
          </a:p>
        </p:txBody>
      </p:sp>
      <p:graphicFrame>
        <p:nvGraphicFramePr>
          <p:cNvPr id="6" name="Tabel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45411262"/>
              </p:ext>
            </p:extLst>
          </p:nvPr>
        </p:nvGraphicFramePr>
        <p:xfrm>
          <a:off x="1524000" y="2249216"/>
          <a:ext cx="6096000" cy="451734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24000"/>
                <a:gridCol w="1524000"/>
                <a:gridCol w="1524000"/>
                <a:gridCol w="1524000"/>
              </a:tblGrid>
              <a:tr h="404648">
                <a:tc>
                  <a:txBody>
                    <a:bodyPr/>
                    <a:lstStyle/>
                    <a:p>
                      <a:r>
                        <a:rPr lang="de-DE" dirty="0" smtClean="0">
                          <a:solidFill>
                            <a:schemeClr val="tx1"/>
                          </a:solidFill>
                        </a:rPr>
                        <a:t>Musterstadt</a:t>
                      </a:r>
                      <a:endParaRPr lang="de-DE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 smtClean="0">
                          <a:solidFill>
                            <a:schemeClr val="tx1"/>
                          </a:solidFill>
                        </a:rPr>
                        <a:t>Median</a:t>
                      </a:r>
                      <a:endParaRPr lang="de-DE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 smtClean="0">
                          <a:solidFill>
                            <a:schemeClr val="tx1"/>
                          </a:solidFill>
                        </a:rPr>
                        <a:t>Stufenbreite</a:t>
                      </a:r>
                      <a:endParaRPr lang="de-DE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 smtClean="0">
                          <a:solidFill>
                            <a:schemeClr val="tx1"/>
                          </a:solidFill>
                        </a:rPr>
                        <a:t>Lagefaktor</a:t>
                      </a:r>
                      <a:endParaRPr lang="de-DE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</a:tr>
              <a:tr h="404648">
                <a:tc>
                  <a:txBody>
                    <a:bodyPr/>
                    <a:lstStyle/>
                    <a:p>
                      <a:r>
                        <a:rPr lang="de-DE" dirty="0" smtClean="0"/>
                        <a:t>Ost</a:t>
                      </a:r>
                      <a:endParaRPr lang="de-DE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 smtClean="0"/>
                        <a:t>  80</a:t>
                      </a:r>
                      <a:endParaRPr lang="de-DE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 smtClean="0"/>
                        <a:t>80-163</a:t>
                      </a:r>
                      <a:endParaRPr lang="de-DE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b="1" dirty="0" smtClean="0"/>
                        <a:t>0,80</a:t>
                      </a:r>
                      <a:endParaRPr lang="de-DE" b="1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404648">
                <a:tc>
                  <a:txBody>
                    <a:bodyPr/>
                    <a:lstStyle/>
                    <a:p>
                      <a:r>
                        <a:rPr lang="de-DE" dirty="0" smtClean="0"/>
                        <a:t>Süd</a:t>
                      </a:r>
                      <a:endParaRPr lang="de-DE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 smtClean="0"/>
                        <a:t>230</a:t>
                      </a:r>
                      <a:endParaRPr lang="de-DE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 smtClean="0"/>
                        <a:t>164-247</a:t>
                      </a:r>
                      <a:endParaRPr lang="de-DE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b="1" dirty="0" smtClean="0"/>
                        <a:t>0,90</a:t>
                      </a:r>
                      <a:endParaRPr lang="de-DE" b="1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404648">
                <a:tc>
                  <a:txBody>
                    <a:bodyPr/>
                    <a:lstStyle/>
                    <a:p>
                      <a:r>
                        <a:rPr lang="de-DE" dirty="0" smtClean="0"/>
                        <a:t>Mitte-Südost</a:t>
                      </a:r>
                      <a:endParaRPr lang="de-DE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 smtClean="0"/>
                        <a:t>250</a:t>
                      </a:r>
                      <a:endParaRPr lang="de-DE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 smtClean="0"/>
                        <a:t>248-332</a:t>
                      </a:r>
                      <a:endParaRPr lang="de-DE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b="1" dirty="0" smtClean="0"/>
                        <a:t>1,00</a:t>
                      </a:r>
                      <a:endParaRPr lang="de-DE" b="1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404648">
                <a:tc>
                  <a:txBody>
                    <a:bodyPr/>
                    <a:lstStyle/>
                    <a:p>
                      <a:r>
                        <a:rPr lang="de-DE" dirty="0" smtClean="0"/>
                        <a:t>Nord-Ost</a:t>
                      </a:r>
                      <a:endParaRPr lang="de-DE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 smtClean="0"/>
                        <a:t>250</a:t>
                      </a:r>
                      <a:endParaRPr lang="de-DE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 smtClean="0"/>
                        <a:t>248-332</a:t>
                      </a:r>
                      <a:endParaRPr lang="de-DE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b="1" dirty="0" smtClean="0"/>
                        <a:t>1,00</a:t>
                      </a:r>
                      <a:endParaRPr lang="de-DE" b="1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404648">
                <a:tc>
                  <a:txBody>
                    <a:bodyPr/>
                    <a:lstStyle/>
                    <a:p>
                      <a:r>
                        <a:rPr lang="de-DE" dirty="0" smtClean="0"/>
                        <a:t>Nord-West</a:t>
                      </a:r>
                      <a:endParaRPr lang="de-DE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 smtClean="0"/>
                        <a:t>275</a:t>
                      </a:r>
                      <a:endParaRPr lang="de-DE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 smtClean="0"/>
                        <a:t>248-332</a:t>
                      </a:r>
                      <a:endParaRPr lang="de-DE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b="1" dirty="0" smtClean="0"/>
                        <a:t>1,00</a:t>
                      </a:r>
                      <a:endParaRPr lang="de-DE" b="1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404648">
                <a:tc>
                  <a:txBody>
                    <a:bodyPr/>
                    <a:lstStyle/>
                    <a:p>
                      <a:r>
                        <a:rPr lang="de-DE" dirty="0" smtClean="0"/>
                        <a:t>Mitte-Nordost</a:t>
                      </a:r>
                      <a:endParaRPr lang="de-DE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 smtClean="0"/>
                        <a:t>330</a:t>
                      </a:r>
                      <a:endParaRPr lang="de-DE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 smtClean="0"/>
                        <a:t>248-332</a:t>
                      </a:r>
                      <a:endParaRPr lang="de-DE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b="1" dirty="0" smtClean="0"/>
                        <a:t>1,00</a:t>
                      </a:r>
                      <a:endParaRPr lang="de-DE" b="1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404648">
                <a:tc>
                  <a:txBody>
                    <a:bodyPr/>
                    <a:lstStyle/>
                    <a:p>
                      <a:r>
                        <a:rPr lang="de-DE" dirty="0" smtClean="0"/>
                        <a:t>West</a:t>
                      </a:r>
                      <a:endParaRPr lang="de-DE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 smtClean="0"/>
                        <a:t>330</a:t>
                      </a:r>
                      <a:endParaRPr lang="de-DE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 smtClean="0"/>
                        <a:t>248-332</a:t>
                      </a:r>
                      <a:endParaRPr lang="de-DE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b="1" dirty="0" smtClean="0"/>
                        <a:t>1,00</a:t>
                      </a:r>
                      <a:endParaRPr lang="de-DE" b="1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404648">
                <a:tc>
                  <a:txBody>
                    <a:bodyPr/>
                    <a:lstStyle/>
                    <a:p>
                      <a:r>
                        <a:rPr lang="de-DE" dirty="0" smtClean="0"/>
                        <a:t>Mitte-Nordwest</a:t>
                      </a:r>
                      <a:endParaRPr lang="de-DE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 smtClean="0"/>
                        <a:t>340</a:t>
                      </a:r>
                      <a:endParaRPr lang="de-DE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 smtClean="0"/>
                        <a:t>333-416</a:t>
                      </a:r>
                      <a:endParaRPr lang="de-DE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b="1" dirty="0" smtClean="0"/>
                        <a:t>1,10</a:t>
                      </a:r>
                      <a:endParaRPr lang="de-DE" b="1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404648">
                <a:tc>
                  <a:txBody>
                    <a:bodyPr/>
                    <a:lstStyle/>
                    <a:p>
                      <a:r>
                        <a:rPr lang="de-DE" dirty="0" smtClean="0"/>
                        <a:t>Mitte-Südwest</a:t>
                      </a:r>
                      <a:endParaRPr lang="de-DE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 smtClean="0"/>
                        <a:t>500</a:t>
                      </a:r>
                      <a:endParaRPr lang="de-DE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 smtClean="0"/>
                        <a:t>417-500</a:t>
                      </a:r>
                      <a:endParaRPr lang="de-DE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b="1" dirty="0" smtClean="0"/>
                        <a:t>1,20</a:t>
                      </a:r>
                      <a:endParaRPr lang="de-DE" b="1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537386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64276" y="1116281"/>
            <a:ext cx="7886700" cy="823789"/>
          </a:xfrm>
        </p:spPr>
        <p:txBody>
          <a:bodyPr>
            <a:normAutofit/>
          </a:bodyPr>
          <a:lstStyle/>
          <a:p>
            <a:r>
              <a:rPr lang="de-DE" sz="2500" b="1" dirty="0" smtClean="0">
                <a:latin typeface="Arial" panose="020B0604020202020204" pitchFamily="34" charset="0"/>
                <a:cs typeface="Arial" panose="020B0604020202020204" pitchFamily="34" charset="0"/>
              </a:rPr>
              <a:t>Folgen des Urteils</a:t>
            </a:r>
            <a:endParaRPr lang="de-DE" sz="25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628650" y="2315687"/>
            <a:ext cx="7886700" cy="3861275"/>
          </a:xfrm>
        </p:spPr>
        <p:txBody>
          <a:bodyPr>
            <a:normAutofit/>
          </a:bodyPr>
          <a:lstStyle/>
          <a:p>
            <a:r>
              <a:rPr lang="de-DE" sz="2300" dirty="0" smtClean="0">
                <a:latin typeface="Arial" panose="020B0604020202020204" pitchFamily="34" charset="0"/>
                <a:cs typeface="Arial" panose="020B0604020202020204" pitchFamily="34" charset="0"/>
              </a:rPr>
              <a:t>35 Mio. Einheiten sind neu zu bewerten</a:t>
            </a:r>
          </a:p>
          <a:p>
            <a:pPr algn="just"/>
            <a:r>
              <a:rPr lang="de-DE" sz="2300" dirty="0" smtClean="0">
                <a:latin typeface="Arial" panose="020B0604020202020204" pitchFamily="34" charset="0"/>
                <a:cs typeface="Arial" panose="020B0604020202020204" pitchFamily="34" charset="0"/>
              </a:rPr>
              <a:t>Einnahmen der Kommunen in Höhe von 14 Mrd. Euro sollen unverändert erhalten bleiben (keine Mehr-einnahmen, aber auch keine Mindereinnahmen)</a:t>
            </a:r>
          </a:p>
          <a:p>
            <a:pPr marL="0" indent="0">
              <a:buNone/>
            </a:pPr>
            <a:endParaRPr lang="de-DE" sz="23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de-DE" sz="2300" dirty="0" smtClean="0">
                <a:latin typeface="Arial" panose="020B0604020202020204" pitchFamily="34" charset="0"/>
                <a:cs typeface="Arial" panose="020B0604020202020204" pitchFamily="34" charset="0"/>
              </a:rPr>
              <a:t>Aber: Im Einzelfall wird es unter den Steuerbürgern                 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de-DE" sz="2300" dirty="0" smtClean="0">
                <a:latin typeface="Arial" panose="020B0604020202020204" pitchFamily="34" charset="0"/>
                <a:cs typeface="Arial" panose="020B0604020202020204" pitchFamily="34" charset="0"/>
              </a:rPr>
              <a:t>             Gewinner und Verlierer geben.</a:t>
            </a:r>
            <a:endParaRPr lang="de-DE" sz="23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9C37C7-BDFD-4E44-B841-C85D59F42CEE}" type="datetime1">
              <a:rPr lang="de-DE" smtClean="0"/>
              <a:t>12.02.2020</a:t>
            </a:fld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4D3120-A3E3-4192-92A6-DF25E255A503}" type="slidenum">
              <a:rPr lang="de-DE" smtClean="0"/>
              <a:t>3</a:t>
            </a:fld>
            <a:endParaRPr lang="de-DE"/>
          </a:p>
        </p:txBody>
      </p:sp>
      <p:pic>
        <p:nvPicPr>
          <p:cNvPr id="7" name="Grafik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72438" y="354888"/>
            <a:ext cx="1800225" cy="409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195302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712519" y="951439"/>
            <a:ext cx="6503782" cy="511737"/>
          </a:xfrm>
        </p:spPr>
        <p:txBody>
          <a:bodyPr>
            <a:normAutofit/>
          </a:bodyPr>
          <a:lstStyle/>
          <a:p>
            <a:pPr algn="l"/>
            <a:r>
              <a:rPr lang="de-DE" sz="2500" u="sng" dirty="0">
                <a:latin typeface="Arial" panose="020B0604020202020204" pitchFamily="34" charset="0"/>
                <a:cs typeface="Arial" panose="020B0604020202020204" pitchFamily="34" charset="0"/>
              </a:rPr>
              <a:t>Beispiel </a:t>
            </a:r>
            <a:r>
              <a:rPr lang="de-DE" sz="2500" u="sng" dirty="0" smtClean="0">
                <a:latin typeface="Arial" panose="020B0604020202020204" pitchFamily="34" charset="0"/>
                <a:cs typeface="Arial" panose="020B0604020202020204" pitchFamily="34" charset="0"/>
              </a:rPr>
              <a:t>Oldenburg (5 </a:t>
            </a:r>
            <a:r>
              <a:rPr lang="de-DE" sz="2500" u="sng" dirty="0">
                <a:latin typeface="Arial" panose="020B0604020202020204" pitchFamily="34" charset="0"/>
                <a:cs typeface="Arial" panose="020B0604020202020204" pitchFamily="34" charset="0"/>
              </a:rPr>
              <a:t>Lagefaktoren)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273628" y="1578430"/>
            <a:ext cx="7413171" cy="5061856"/>
          </a:xfrm>
        </p:spPr>
        <p:txBody>
          <a:bodyPr>
            <a:normAutofit fontScale="92500"/>
          </a:bodyPr>
          <a:lstStyle/>
          <a:p>
            <a:pPr lvl="1" algn="l">
              <a:lnSpc>
                <a:spcPct val="100000"/>
              </a:lnSpc>
              <a:spcBef>
                <a:spcPts val="0"/>
              </a:spcBef>
            </a:pPr>
            <a:r>
              <a:rPr lang="de-DE" sz="1400" dirty="0" smtClean="0"/>
              <a:t>                                                                                                                </a:t>
            </a:r>
            <a:r>
              <a:rPr lang="de-DE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Beispiele</a:t>
            </a:r>
            <a:r>
              <a:rPr lang="de-DE" sz="1400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lvl="1" algn="l">
              <a:lnSpc>
                <a:spcPct val="100000"/>
              </a:lnSpc>
              <a:spcBef>
                <a:spcPts val="0"/>
              </a:spcBef>
            </a:pPr>
            <a:r>
              <a:rPr lang="de-DE" sz="1400" dirty="0">
                <a:latin typeface="Arial" panose="020B0604020202020204" pitchFamily="34" charset="0"/>
                <a:cs typeface="Arial" panose="020B0604020202020204" pitchFamily="34" charset="0"/>
              </a:rPr>
              <a:t>                                                                                      </a:t>
            </a:r>
            <a:r>
              <a:rPr lang="de-DE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      Einfamilienhaus</a:t>
            </a:r>
            <a:r>
              <a:rPr lang="de-DE" sz="1400" dirty="0"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</a:p>
          <a:p>
            <a:pPr lvl="1" algn="l">
              <a:lnSpc>
                <a:spcPct val="100000"/>
              </a:lnSpc>
              <a:spcBef>
                <a:spcPts val="0"/>
              </a:spcBef>
            </a:pPr>
            <a:r>
              <a:rPr lang="de-DE" sz="1400" dirty="0">
                <a:latin typeface="Arial" panose="020B0604020202020204" pitchFamily="34" charset="0"/>
                <a:cs typeface="Arial" panose="020B0604020202020204" pitchFamily="34" charset="0"/>
              </a:rPr>
              <a:t>                                                                                         </a:t>
            </a:r>
            <a:r>
              <a:rPr lang="de-DE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   Wohnfläche </a:t>
            </a:r>
            <a:r>
              <a:rPr lang="de-DE" sz="1400" dirty="0">
                <a:latin typeface="Arial" panose="020B0604020202020204" pitchFamily="34" charset="0"/>
                <a:cs typeface="Arial" panose="020B0604020202020204" pitchFamily="34" charset="0"/>
              </a:rPr>
              <a:t>120 qm,</a:t>
            </a:r>
          </a:p>
          <a:p>
            <a:pPr lvl="1" algn="l">
              <a:lnSpc>
                <a:spcPct val="100000"/>
              </a:lnSpc>
              <a:spcBef>
                <a:spcPts val="0"/>
              </a:spcBef>
            </a:pPr>
            <a:r>
              <a:rPr lang="de-DE" sz="1400" dirty="0">
                <a:latin typeface="Arial" panose="020B0604020202020204" pitchFamily="34" charset="0"/>
                <a:cs typeface="Arial" panose="020B0604020202020204" pitchFamily="34" charset="0"/>
              </a:rPr>
              <a:t>                                                                                         </a:t>
            </a:r>
            <a:r>
              <a:rPr lang="de-DE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   Grundstücksfläche </a:t>
            </a:r>
            <a:r>
              <a:rPr lang="de-DE" sz="1400" dirty="0">
                <a:latin typeface="Arial" panose="020B0604020202020204" pitchFamily="34" charset="0"/>
                <a:cs typeface="Arial" panose="020B0604020202020204" pitchFamily="34" charset="0"/>
              </a:rPr>
              <a:t>200 qm</a:t>
            </a:r>
          </a:p>
          <a:p>
            <a:pPr lvl="1" algn="l">
              <a:lnSpc>
                <a:spcPct val="100000"/>
              </a:lnSpc>
              <a:spcBef>
                <a:spcPts val="0"/>
              </a:spcBef>
            </a:pPr>
            <a:r>
              <a:rPr lang="de-DE" sz="1400" dirty="0">
                <a:latin typeface="Arial" panose="020B0604020202020204" pitchFamily="34" charset="0"/>
                <a:cs typeface="Arial" panose="020B0604020202020204" pitchFamily="34" charset="0"/>
              </a:rPr>
              <a:t>                                                                                         </a:t>
            </a:r>
            <a:r>
              <a:rPr lang="de-DE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   a</a:t>
            </a:r>
            <a:r>
              <a:rPr lang="de-DE" sz="1400" dirty="0"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r>
              <a:rPr lang="de-DE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Oldenburg – Mitte-Nordwest</a:t>
            </a:r>
            <a:endParaRPr lang="de-DE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 algn="l">
              <a:lnSpc>
                <a:spcPct val="100000"/>
              </a:lnSpc>
              <a:spcBef>
                <a:spcPts val="0"/>
              </a:spcBef>
            </a:pPr>
            <a:r>
              <a:rPr lang="de-DE" sz="1400" dirty="0">
                <a:latin typeface="Arial" panose="020B0604020202020204" pitchFamily="34" charset="0"/>
                <a:cs typeface="Arial" panose="020B0604020202020204" pitchFamily="34" charset="0"/>
              </a:rPr>
              <a:t>                                                                                             </a:t>
            </a:r>
            <a:r>
              <a:rPr lang="de-DE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    Lagefaktor 1,1</a:t>
            </a:r>
            <a:endParaRPr lang="de-DE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 algn="l">
              <a:lnSpc>
                <a:spcPct val="100000"/>
              </a:lnSpc>
              <a:spcBef>
                <a:spcPts val="0"/>
              </a:spcBef>
            </a:pPr>
            <a:r>
              <a:rPr lang="de-DE" sz="1400" dirty="0">
                <a:latin typeface="Arial" panose="020B0604020202020204" pitchFamily="34" charset="0"/>
                <a:cs typeface="Arial" panose="020B0604020202020204" pitchFamily="34" charset="0"/>
              </a:rPr>
              <a:t>                                                                                         </a:t>
            </a:r>
            <a:r>
              <a:rPr lang="de-DE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   b</a:t>
            </a:r>
            <a:r>
              <a:rPr lang="de-DE" sz="1400" dirty="0"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r>
              <a:rPr lang="de-DE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Oldenburg – Ost</a:t>
            </a:r>
            <a:endParaRPr lang="de-DE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 algn="l">
              <a:lnSpc>
                <a:spcPct val="100000"/>
              </a:lnSpc>
              <a:spcBef>
                <a:spcPts val="0"/>
              </a:spcBef>
            </a:pPr>
            <a:r>
              <a:rPr lang="de-DE" sz="1400" dirty="0">
                <a:latin typeface="Arial" panose="020B0604020202020204" pitchFamily="34" charset="0"/>
                <a:cs typeface="Arial" panose="020B0604020202020204" pitchFamily="34" charset="0"/>
              </a:rPr>
              <a:t>                                                                                             </a:t>
            </a:r>
            <a:r>
              <a:rPr lang="de-DE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    Lagefaktor 0.8</a:t>
            </a:r>
            <a:endParaRPr lang="de-DE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 algn="l">
              <a:lnSpc>
                <a:spcPct val="100000"/>
              </a:lnSpc>
              <a:spcBef>
                <a:spcPts val="0"/>
              </a:spcBef>
            </a:pPr>
            <a:endParaRPr lang="de-DE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 algn="l">
              <a:lnSpc>
                <a:spcPct val="100000"/>
              </a:lnSpc>
              <a:spcBef>
                <a:spcPts val="0"/>
              </a:spcBef>
            </a:pPr>
            <a:r>
              <a:rPr lang="de-DE" sz="1400" dirty="0" smtClean="0"/>
              <a:t>                                                                                                                </a:t>
            </a:r>
            <a:r>
              <a:rPr lang="de-DE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Autowerkstatt</a:t>
            </a:r>
            <a:r>
              <a:rPr lang="de-DE" sz="1400" dirty="0"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</a:p>
          <a:p>
            <a:pPr lvl="1" algn="l">
              <a:lnSpc>
                <a:spcPct val="100000"/>
              </a:lnSpc>
              <a:spcBef>
                <a:spcPts val="0"/>
              </a:spcBef>
            </a:pPr>
            <a:r>
              <a:rPr lang="de-DE" sz="1400" dirty="0">
                <a:latin typeface="Arial" panose="020B0604020202020204" pitchFamily="34" charset="0"/>
                <a:cs typeface="Arial" panose="020B0604020202020204" pitchFamily="34" charset="0"/>
              </a:rPr>
              <a:t>                                                                                         </a:t>
            </a:r>
            <a:r>
              <a:rPr lang="de-DE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   Nutzfläche </a:t>
            </a:r>
            <a:r>
              <a:rPr lang="de-DE" sz="1400" dirty="0">
                <a:latin typeface="Arial" panose="020B0604020202020204" pitchFamily="34" charset="0"/>
                <a:cs typeface="Arial" panose="020B0604020202020204" pitchFamily="34" charset="0"/>
              </a:rPr>
              <a:t>600 qm,</a:t>
            </a:r>
          </a:p>
          <a:p>
            <a:pPr lvl="1" algn="l">
              <a:lnSpc>
                <a:spcPct val="100000"/>
              </a:lnSpc>
              <a:spcBef>
                <a:spcPts val="0"/>
              </a:spcBef>
            </a:pPr>
            <a:r>
              <a:rPr lang="de-DE" sz="1400" dirty="0">
                <a:latin typeface="Arial" panose="020B0604020202020204" pitchFamily="34" charset="0"/>
                <a:cs typeface="Arial" panose="020B0604020202020204" pitchFamily="34" charset="0"/>
              </a:rPr>
              <a:t>                                                                                       </a:t>
            </a:r>
            <a:r>
              <a:rPr lang="de-DE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     Grundstücksfläche </a:t>
            </a:r>
            <a:r>
              <a:rPr lang="de-DE" sz="1400" dirty="0">
                <a:latin typeface="Arial" panose="020B0604020202020204" pitchFamily="34" charset="0"/>
                <a:cs typeface="Arial" panose="020B0604020202020204" pitchFamily="34" charset="0"/>
              </a:rPr>
              <a:t>2000 qm</a:t>
            </a:r>
          </a:p>
          <a:p>
            <a:pPr lvl="1" algn="l">
              <a:lnSpc>
                <a:spcPct val="100000"/>
              </a:lnSpc>
              <a:spcBef>
                <a:spcPts val="0"/>
              </a:spcBef>
            </a:pPr>
            <a:r>
              <a:rPr lang="de-DE" sz="1400" dirty="0">
                <a:latin typeface="Arial" panose="020B0604020202020204" pitchFamily="34" charset="0"/>
                <a:cs typeface="Arial" panose="020B0604020202020204" pitchFamily="34" charset="0"/>
              </a:rPr>
              <a:t>                                                                                         </a:t>
            </a:r>
            <a:r>
              <a:rPr lang="de-DE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   a</a:t>
            </a:r>
            <a:r>
              <a:rPr lang="de-DE" sz="1400" dirty="0"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r>
              <a:rPr lang="de-DE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Oldenburg – Mitte-Nordwest</a:t>
            </a:r>
            <a:endParaRPr lang="de-DE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 algn="l">
              <a:lnSpc>
                <a:spcPct val="100000"/>
              </a:lnSpc>
              <a:spcBef>
                <a:spcPts val="0"/>
              </a:spcBef>
            </a:pPr>
            <a:r>
              <a:rPr lang="de-DE" sz="1400" dirty="0">
                <a:latin typeface="Arial" panose="020B0604020202020204" pitchFamily="34" charset="0"/>
                <a:cs typeface="Arial" panose="020B0604020202020204" pitchFamily="34" charset="0"/>
              </a:rPr>
              <a:t>                                                                                             </a:t>
            </a:r>
            <a:r>
              <a:rPr lang="de-DE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    Lagefaktor 1.1</a:t>
            </a:r>
            <a:endParaRPr lang="de-DE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 algn="l">
              <a:lnSpc>
                <a:spcPct val="100000"/>
              </a:lnSpc>
              <a:spcBef>
                <a:spcPts val="0"/>
              </a:spcBef>
            </a:pPr>
            <a:r>
              <a:rPr lang="de-DE" sz="1400" dirty="0">
                <a:latin typeface="Arial" panose="020B0604020202020204" pitchFamily="34" charset="0"/>
                <a:cs typeface="Arial" panose="020B0604020202020204" pitchFamily="34" charset="0"/>
              </a:rPr>
              <a:t>				                  </a:t>
            </a:r>
            <a:r>
              <a:rPr lang="de-DE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     b</a:t>
            </a:r>
            <a:r>
              <a:rPr lang="de-DE" sz="1400" dirty="0"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r>
              <a:rPr lang="de-DE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Oldenburg – Ost     </a:t>
            </a:r>
          </a:p>
          <a:p>
            <a:pPr lvl="1" algn="l">
              <a:lnSpc>
                <a:spcPct val="100000"/>
              </a:lnSpc>
              <a:spcBef>
                <a:spcPts val="0"/>
              </a:spcBef>
            </a:pPr>
            <a:r>
              <a:rPr lang="de-DE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                                                                                                Lagefaktor 0.8</a:t>
            </a:r>
            <a:r>
              <a:rPr lang="de-DE" sz="1400" dirty="0" smtClean="0"/>
              <a:t>  </a:t>
            </a:r>
            <a:r>
              <a:rPr lang="de-DE" dirty="0" smtClean="0"/>
              <a:t> </a:t>
            </a:r>
            <a:endParaRPr lang="de-DE" dirty="0"/>
          </a:p>
          <a:p>
            <a:pPr algn="l">
              <a:lnSpc>
                <a:spcPct val="120000"/>
              </a:lnSpc>
              <a:spcBef>
                <a:spcPts val="0"/>
              </a:spcBef>
            </a:pPr>
            <a:r>
              <a:rPr lang="de-DE" sz="1300" dirty="0" smtClean="0"/>
              <a:t>                                                                                     </a:t>
            </a:r>
            <a:r>
              <a:rPr lang="de-DE" sz="1300" dirty="0">
                <a:latin typeface="Arial" panose="020B0604020202020204" pitchFamily="34" charset="0"/>
                <a:cs typeface="Arial" panose="020B0604020202020204" pitchFamily="34" charset="0"/>
              </a:rPr>
              <a:t>     </a:t>
            </a:r>
            <a:r>
              <a:rPr lang="de-DE" sz="1300" dirty="0" smtClean="0">
                <a:latin typeface="Arial" panose="020B0604020202020204" pitchFamily="34" charset="0"/>
                <a:cs typeface="Arial" panose="020B0604020202020204" pitchFamily="34" charset="0"/>
              </a:rPr>
              <a:t>                                        </a:t>
            </a:r>
          </a:p>
          <a:p>
            <a:pPr algn="l">
              <a:lnSpc>
                <a:spcPct val="120000"/>
              </a:lnSpc>
              <a:spcBef>
                <a:spcPts val="0"/>
              </a:spcBef>
            </a:pPr>
            <a:r>
              <a:rPr lang="de-DE" sz="13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300" dirty="0" smtClean="0">
                <a:latin typeface="Arial" panose="020B0604020202020204" pitchFamily="34" charset="0"/>
                <a:cs typeface="Arial" panose="020B0604020202020204" pitchFamily="34" charset="0"/>
              </a:rPr>
              <a:t>                                                                                                               </a:t>
            </a:r>
            <a:r>
              <a:rPr lang="de-DE" sz="1300" u="sng" dirty="0" smtClean="0">
                <a:latin typeface="Arial" panose="020B0604020202020204" pitchFamily="34" charset="0"/>
                <a:cs typeface="Arial" panose="020B0604020202020204" pitchFamily="34" charset="0"/>
              </a:rPr>
              <a:t>Hinweis:      </a:t>
            </a:r>
          </a:p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de-DE" sz="13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300" dirty="0" smtClean="0">
                <a:latin typeface="Arial" panose="020B0604020202020204" pitchFamily="34" charset="0"/>
                <a:cs typeface="Arial" panose="020B0604020202020204" pitchFamily="34" charset="0"/>
              </a:rPr>
              <a:t>                                                                                                               Zur Berechnung werden nur die                     </a:t>
            </a:r>
          </a:p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de-DE" sz="13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300" dirty="0" smtClean="0">
                <a:latin typeface="Arial" panose="020B0604020202020204" pitchFamily="34" charset="0"/>
                <a:cs typeface="Arial" panose="020B0604020202020204" pitchFamily="34" charset="0"/>
              </a:rPr>
              <a:t>                                                                                                               Bodenrichtwerte</a:t>
            </a:r>
            <a:r>
              <a:rPr lang="de-DE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400" dirty="0">
                <a:latin typeface="Arial" panose="020B0604020202020204" pitchFamily="34" charset="0"/>
                <a:cs typeface="Arial" panose="020B0604020202020204" pitchFamily="34" charset="0"/>
              </a:rPr>
              <a:t>für die im </a:t>
            </a:r>
            <a:r>
              <a:rPr lang="de-DE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                                                                                                                                                                                                                                     </a:t>
            </a:r>
          </a:p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de-DE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                                                                                                       Flächennutzungsplan </a:t>
            </a:r>
            <a:r>
              <a:rPr lang="de-DE" sz="1400" dirty="0">
                <a:latin typeface="Arial" panose="020B0604020202020204" pitchFamily="34" charset="0"/>
                <a:cs typeface="Arial" panose="020B0604020202020204" pitchFamily="34" charset="0"/>
              </a:rPr>
              <a:t>für eine </a:t>
            </a:r>
            <a:r>
              <a:rPr lang="de-DE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                                                      </a:t>
            </a:r>
          </a:p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de-DE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                                                                                                       Bebauung </a:t>
            </a:r>
            <a:r>
              <a:rPr lang="de-DE" sz="1400" dirty="0">
                <a:latin typeface="Arial" panose="020B0604020202020204" pitchFamily="34" charset="0"/>
                <a:cs typeface="Arial" panose="020B0604020202020204" pitchFamily="34" charset="0"/>
              </a:rPr>
              <a:t>vorgesehene Fläche</a:t>
            </a:r>
            <a:r>
              <a:rPr lang="de-DE" sz="1300" dirty="0" smtClean="0">
                <a:latin typeface="Arial" panose="020B0604020202020204" pitchFamily="34" charset="0"/>
                <a:cs typeface="Arial" panose="020B0604020202020204" pitchFamily="34" charset="0"/>
              </a:rPr>
              <a:t>                       </a:t>
            </a:r>
          </a:p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de-DE" sz="13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300" dirty="0" smtClean="0">
                <a:latin typeface="Arial" panose="020B0604020202020204" pitchFamily="34" charset="0"/>
                <a:cs typeface="Arial" panose="020B0604020202020204" pitchFamily="34" charset="0"/>
              </a:rPr>
              <a:t>                                                                                                                (Baufläche) herangezogen.                                                                                                                                                                                    </a:t>
            </a:r>
            <a:endParaRPr lang="de-DE" sz="1300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072A2D-CAFB-45D1-928F-72DF9D45EBFA}" type="datetime1">
              <a:rPr lang="de-DE" smtClean="0"/>
              <a:t>12.02.2020</a:t>
            </a:fld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4D3120-A3E3-4192-92A6-DF25E255A503}" type="slidenum">
              <a:rPr lang="de-DE" smtClean="0"/>
              <a:t>30</a:t>
            </a:fld>
            <a:endParaRPr lang="de-DE"/>
          </a:p>
        </p:txBody>
      </p:sp>
      <p:pic>
        <p:nvPicPr>
          <p:cNvPr id="8" name="Grafik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85201" y="383041"/>
            <a:ext cx="1800225" cy="409575"/>
          </a:xfrm>
          <a:prstGeom prst="rect">
            <a:avLst/>
          </a:prstGeom>
        </p:spPr>
      </p:pic>
      <p:pic>
        <p:nvPicPr>
          <p:cNvPr id="7" name="Grafik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8404" y="1409700"/>
            <a:ext cx="3781961" cy="50426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85902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28649" y="1080655"/>
            <a:ext cx="6858000" cy="653142"/>
          </a:xfrm>
        </p:spPr>
        <p:txBody>
          <a:bodyPr>
            <a:normAutofit/>
          </a:bodyPr>
          <a:lstStyle/>
          <a:p>
            <a:pPr algn="l"/>
            <a:r>
              <a:rPr lang="de-DE" sz="2500" b="1" dirty="0">
                <a:latin typeface="Arial" panose="020B0604020202020204" pitchFamily="34" charset="0"/>
                <a:cs typeface="Arial" panose="020B0604020202020204" pitchFamily="34" charset="0"/>
              </a:rPr>
              <a:t>Berechnung der Grundsteuerwerte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143000" y="2469807"/>
            <a:ext cx="6858000" cy="3076832"/>
          </a:xfrm>
        </p:spPr>
        <p:txBody>
          <a:bodyPr>
            <a:normAutofit/>
          </a:bodyPr>
          <a:lstStyle/>
          <a:p>
            <a:pPr algn="just"/>
            <a:endParaRPr lang="de-D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072A2D-CAFB-45D1-928F-72DF9D45EBFA}" type="datetime1">
              <a:rPr lang="de-DE" smtClean="0"/>
              <a:t>12.02.2020</a:t>
            </a:fld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4D3120-A3E3-4192-92A6-DF25E255A503}" type="slidenum">
              <a:rPr lang="de-DE" smtClean="0"/>
              <a:t>31</a:t>
            </a:fld>
            <a:endParaRPr lang="de-DE"/>
          </a:p>
        </p:txBody>
      </p:sp>
      <p:graphicFrame>
        <p:nvGraphicFramePr>
          <p:cNvPr id="7" name="Tabel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63279547"/>
              </p:ext>
            </p:extLst>
          </p:nvPr>
        </p:nvGraphicFramePr>
        <p:xfrm>
          <a:off x="628649" y="2101711"/>
          <a:ext cx="8196516" cy="375157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76400"/>
                <a:gridCol w="475013"/>
                <a:gridCol w="179669"/>
                <a:gridCol w="712637"/>
                <a:gridCol w="1061305"/>
                <a:gridCol w="246888"/>
                <a:gridCol w="685800"/>
                <a:gridCol w="246888"/>
                <a:gridCol w="859536"/>
                <a:gridCol w="283464"/>
                <a:gridCol w="722376"/>
                <a:gridCol w="292608"/>
                <a:gridCol w="1253932"/>
              </a:tblGrid>
              <a:tr h="734734">
                <a:tc>
                  <a:txBody>
                    <a:bodyPr/>
                    <a:lstStyle/>
                    <a:p>
                      <a:endParaRPr lang="de-DE" sz="1000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de-DE" sz="1000" dirty="0" smtClean="0">
                          <a:solidFill>
                            <a:schemeClr val="tx1"/>
                          </a:solidFill>
                        </a:rPr>
                        <a:t>Lage-       </a:t>
                      </a:r>
                      <a:r>
                        <a:rPr lang="de-DE" sz="1000" dirty="0" err="1" smtClean="0">
                          <a:solidFill>
                            <a:schemeClr val="tx1"/>
                          </a:solidFill>
                        </a:rPr>
                        <a:t>faktor</a:t>
                      </a:r>
                      <a:r>
                        <a:rPr lang="de-DE" sz="1000" dirty="0" smtClean="0">
                          <a:solidFill>
                            <a:schemeClr val="tx1"/>
                          </a:solidFill>
                        </a:rPr>
                        <a:t>            </a:t>
                      </a:r>
                      <a:endParaRPr lang="de-DE" sz="1000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de-DE" sz="1000" dirty="0" smtClean="0">
                        <a:solidFill>
                          <a:schemeClr val="tx1"/>
                        </a:solidFill>
                      </a:endParaRPr>
                    </a:p>
                    <a:p>
                      <a:r>
                        <a:rPr lang="de-DE" sz="1000" dirty="0" smtClean="0">
                          <a:solidFill>
                            <a:schemeClr val="tx1"/>
                          </a:solidFill>
                        </a:rPr>
                        <a:t>x</a:t>
                      </a:r>
                      <a:endParaRPr lang="de-DE" sz="1000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de-DE" sz="1000" dirty="0" smtClean="0">
                          <a:solidFill>
                            <a:schemeClr val="tx1"/>
                          </a:solidFill>
                        </a:rPr>
                        <a:t>Grund</a:t>
                      </a:r>
                      <a:r>
                        <a:rPr lang="de-DE" sz="100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</a:p>
                    <a:p>
                      <a:r>
                        <a:rPr lang="de-DE" sz="1000" baseline="0" dirty="0" smtClean="0">
                          <a:solidFill>
                            <a:schemeClr val="tx1"/>
                          </a:solidFill>
                        </a:rPr>
                        <a:t>und Boden</a:t>
                      </a:r>
                      <a:endParaRPr lang="de-DE" sz="1000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de-DE" sz="1000" dirty="0" smtClean="0">
                          <a:solidFill>
                            <a:schemeClr val="tx1"/>
                          </a:solidFill>
                        </a:rPr>
                        <a:t>Wohn-/Nichtwohn-</a:t>
                      </a:r>
                    </a:p>
                    <a:p>
                      <a:r>
                        <a:rPr lang="de-DE" sz="1000" dirty="0" err="1" smtClean="0">
                          <a:solidFill>
                            <a:schemeClr val="tx1"/>
                          </a:solidFill>
                        </a:rPr>
                        <a:t>gebäude</a:t>
                      </a:r>
                      <a:endParaRPr lang="de-DE" sz="1000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de-DE" sz="1000" dirty="0" smtClean="0">
                        <a:solidFill>
                          <a:schemeClr val="tx1"/>
                        </a:solidFill>
                      </a:endParaRPr>
                    </a:p>
                    <a:p>
                      <a:r>
                        <a:rPr lang="de-DE" sz="1000" dirty="0" smtClean="0">
                          <a:solidFill>
                            <a:schemeClr val="tx1"/>
                          </a:solidFill>
                        </a:rPr>
                        <a:t>x </a:t>
                      </a:r>
                      <a:endParaRPr lang="de-DE" sz="1000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de-DE" sz="1000" dirty="0" err="1" smtClean="0">
                          <a:solidFill>
                            <a:schemeClr val="tx1"/>
                          </a:solidFill>
                        </a:rPr>
                        <a:t>Äquiva</a:t>
                      </a:r>
                      <a:r>
                        <a:rPr lang="de-DE" sz="1000" dirty="0" smtClean="0">
                          <a:solidFill>
                            <a:schemeClr val="tx1"/>
                          </a:solidFill>
                        </a:rPr>
                        <a:t>- lenz-        </a:t>
                      </a:r>
                      <a:r>
                        <a:rPr lang="de-DE" sz="1000" smtClean="0">
                          <a:solidFill>
                            <a:schemeClr val="tx1"/>
                          </a:solidFill>
                        </a:rPr>
                        <a:t>zahl </a:t>
                      </a:r>
                      <a:endParaRPr lang="de-DE" sz="1000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de-DE" sz="1000" dirty="0" smtClean="0">
                        <a:solidFill>
                          <a:schemeClr val="tx1"/>
                        </a:solidFill>
                      </a:endParaRPr>
                    </a:p>
                    <a:p>
                      <a:r>
                        <a:rPr lang="de-DE" sz="1000" dirty="0" smtClean="0">
                          <a:solidFill>
                            <a:schemeClr val="tx1"/>
                          </a:solidFill>
                        </a:rPr>
                        <a:t>=</a:t>
                      </a:r>
                      <a:endParaRPr lang="de-DE" sz="1000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de-DE" sz="1000" dirty="0" smtClean="0">
                          <a:solidFill>
                            <a:schemeClr val="tx1"/>
                          </a:solidFill>
                        </a:rPr>
                        <a:t>Zwischen- wert</a:t>
                      </a:r>
                      <a:endParaRPr lang="de-DE" sz="1000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de-DE" sz="1000" dirty="0" smtClean="0">
                        <a:solidFill>
                          <a:schemeClr val="tx1"/>
                        </a:solidFill>
                      </a:endParaRPr>
                    </a:p>
                    <a:p>
                      <a:r>
                        <a:rPr lang="de-DE" sz="1000" dirty="0" smtClean="0">
                          <a:solidFill>
                            <a:schemeClr val="tx1"/>
                          </a:solidFill>
                        </a:rPr>
                        <a:t>x</a:t>
                      </a:r>
                      <a:endParaRPr lang="de-DE" sz="1000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de-DE" sz="1200" dirty="0" smtClean="0">
                          <a:solidFill>
                            <a:schemeClr val="tx1"/>
                          </a:solidFill>
                        </a:rPr>
                        <a:t>Steuer-messzahl</a:t>
                      </a:r>
                    </a:p>
                    <a:p>
                      <a:endParaRPr lang="de-DE" sz="1200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de-DE" sz="1000" dirty="0" smtClean="0">
                          <a:solidFill>
                            <a:schemeClr val="tx1"/>
                          </a:solidFill>
                        </a:rPr>
                        <a:t>=</a:t>
                      </a:r>
                      <a:endParaRPr lang="de-DE" sz="1000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de-DE" sz="1200" dirty="0" smtClean="0">
                          <a:solidFill>
                            <a:schemeClr val="tx1"/>
                          </a:solidFill>
                        </a:rPr>
                        <a:t>Grundsteuer</a:t>
                      </a:r>
                    </a:p>
                    <a:p>
                      <a:r>
                        <a:rPr lang="de-DE" sz="1200" dirty="0" smtClean="0">
                          <a:solidFill>
                            <a:schemeClr val="tx1"/>
                          </a:solidFill>
                        </a:rPr>
                        <a:t>Messbetrag  (Euro)</a:t>
                      </a:r>
                      <a:endParaRPr lang="de-DE" sz="1200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/>
                </a:tc>
              </a:tr>
              <a:tr h="708660">
                <a:tc>
                  <a:txBody>
                    <a:bodyPr/>
                    <a:lstStyle/>
                    <a:p>
                      <a:r>
                        <a:rPr lang="de-DE" sz="1100" dirty="0" smtClean="0"/>
                        <a:t>Oldenburg,</a:t>
                      </a:r>
                    </a:p>
                    <a:p>
                      <a:r>
                        <a:rPr lang="de-DE" sz="1100" dirty="0" smtClean="0"/>
                        <a:t>Mitte-Nordwest</a:t>
                      </a:r>
                    </a:p>
                    <a:p>
                      <a:endParaRPr lang="de-DE" sz="11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100" dirty="0" smtClean="0"/>
                        <a:t>1,1</a:t>
                      </a:r>
                      <a:endParaRPr lang="de-DE" sz="11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100" dirty="0" smtClean="0"/>
                        <a:t>x</a:t>
                      </a:r>
                      <a:endParaRPr lang="de-DE" sz="11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de-DE" sz="1100" dirty="0" smtClean="0"/>
                        <a:t> 200 qm </a:t>
                      </a:r>
                    </a:p>
                    <a:p>
                      <a:endParaRPr lang="de-DE" sz="11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endParaRPr lang="de-DE" sz="1100" dirty="0" smtClean="0"/>
                    </a:p>
                    <a:p>
                      <a:pPr algn="r"/>
                      <a:r>
                        <a:rPr lang="de-DE" sz="1100" dirty="0" smtClean="0"/>
                        <a:t>120 qm </a:t>
                      </a:r>
                    </a:p>
                    <a:p>
                      <a:pPr algn="r"/>
                      <a:r>
                        <a:rPr lang="de-DE" sz="1100" dirty="0" smtClean="0"/>
                        <a:t>    0 qm</a:t>
                      </a:r>
                      <a:endParaRPr lang="de-DE" sz="11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de-DE" sz="1100" dirty="0" smtClean="0"/>
                    </a:p>
                    <a:p>
                      <a:endParaRPr lang="de-DE" sz="1100" dirty="0" smtClean="0"/>
                    </a:p>
                    <a:p>
                      <a:endParaRPr lang="de-DE" sz="11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1100" dirty="0" smtClean="0"/>
                        <a:t>0,02</a:t>
                      </a:r>
                    </a:p>
                    <a:p>
                      <a:pPr algn="r"/>
                      <a:r>
                        <a:rPr lang="de-DE" sz="1100" dirty="0" smtClean="0"/>
                        <a:t>0,40</a:t>
                      </a:r>
                    </a:p>
                    <a:p>
                      <a:pPr algn="r"/>
                      <a:r>
                        <a:rPr lang="de-DE" sz="1100" dirty="0" smtClean="0"/>
                        <a:t>0,40</a:t>
                      </a:r>
                      <a:endParaRPr lang="de-DE" sz="11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de-DE" sz="1100" dirty="0" smtClean="0"/>
                        <a:t>=</a:t>
                      </a:r>
                    </a:p>
                    <a:p>
                      <a:r>
                        <a:rPr lang="de-DE" sz="1100" dirty="0" smtClean="0"/>
                        <a:t>=</a:t>
                      </a:r>
                    </a:p>
                    <a:p>
                      <a:r>
                        <a:rPr lang="de-DE" sz="1100" dirty="0" smtClean="0"/>
                        <a:t>=</a:t>
                      </a:r>
                      <a:endParaRPr lang="de-DE" sz="11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1100" dirty="0" smtClean="0"/>
                        <a:t>4,40</a:t>
                      </a:r>
                    </a:p>
                    <a:p>
                      <a:pPr algn="r"/>
                      <a:r>
                        <a:rPr lang="de-DE" sz="1100" dirty="0" smtClean="0"/>
                        <a:t>52,80</a:t>
                      </a:r>
                    </a:p>
                    <a:p>
                      <a:pPr algn="r"/>
                      <a:r>
                        <a:rPr lang="de-DE" sz="1100" dirty="0" smtClean="0"/>
                        <a:t>     0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de-DE" sz="1100" dirty="0" smtClean="0"/>
                        <a:t>x</a:t>
                      </a:r>
                    </a:p>
                    <a:p>
                      <a:r>
                        <a:rPr lang="de-DE" sz="1100" dirty="0" smtClean="0"/>
                        <a:t>x</a:t>
                      </a:r>
                    </a:p>
                    <a:p>
                      <a:r>
                        <a:rPr lang="de-DE" sz="1100" dirty="0" smtClean="0"/>
                        <a:t>x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1100" dirty="0" smtClean="0"/>
                        <a:t>1,0</a:t>
                      </a:r>
                    </a:p>
                    <a:p>
                      <a:pPr algn="r"/>
                      <a:r>
                        <a:rPr lang="de-DE" sz="1100" dirty="0" smtClean="0"/>
                        <a:t>0,50</a:t>
                      </a:r>
                    </a:p>
                    <a:p>
                      <a:pPr algn="r"/>
                      <a:r>
                        <a:rPr lang="de-DE" sz="1100" dirty="0" smtClean="0"/>
                        <a:t>1,0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de-DE" sz="1100" dirty="0" smtClean="0"/>
                        <a:t>=</a:t>
                      </a:r>
                    </a:p>
                    <a:p>
                      <a:r>
                        <a:rPr lang="de-DE" sz="1100" dirty="0" smtClean="0"/>
                        <a:t>=</a:t>
                      </a:r>
                    </a:p>
                    <a:p>
                      <a:r>
                        <a:rPr lang="de-DE" sz="1100" dirty="0" smtClean="0"/>
                        <a:t>=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1100" dirty="0" smtClean="0"/>
                        <a:t>4,40</a:t>
                      </a:r>
                    </a:p>
                    <a:p>
                      <a:pPr algn="r"/>
                      <a:r>
                        <a:rPr lang="de-DE" sz="1100" dirty="0" smtClean="0"/>
                        <a:t>26,40</a:t>
                      </a:r>
                    </a:p>
                    <a:p>
                      <a:pPr algn="r"/>
                      <a:r>
                        <a:rPr lang="de-DE" sz="1100" dirty="0" smtClean="0"/>
                        <a:t>0</a:t>
                      </a:r>
                    </a:p>
                    <a:p>
                      <a:pPr algn="r"/>
                      <a:r>
                        <a:rPr lang="de-DE" sz="1100" b="1" dirty="0" smtClean="0"/>
                        <a:t>= 30,80 Euro</a:t>
                      </a:r>
                    </a:p>
                  </a:txBody>
                  <a:tcPr marL="68580" marR="68580" marT="34290" marB="34290"/>
                </a:tc>
              </a:tr>
              <a:tr h="708660">
                <a:tc>
                  <a:txBody>
                    <a:bodyPr/>
                    <a:lstStyle/>
                    <a:p>
                      <a:r>
                        <a:rPr lang="de-DE" sz="1100" dirty="0" smtClean="0"/>
                        <a:t>Oldenburg,</a:t>
                      </a:r>
                    </a:p>
                    <a:p>
                      <a:r>
                        <a:rPr lang="de-DE" sz="1100" baseline="0" dirty="0" smtClean="0"/>
                        <a:t>Ost</a:t>
                      </a:r>
                    </a:p>
                    <a:p>
                      <a:endParaRPr lang="de-DE" sz="11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100" dirty="0" smtClean="0"/>
                        <a:t>0,8</a:t>
                      </a:r>
                      <a:endParaRPr lang="de-DE" sz="11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100" dirty="0" smtClean="0"/>
                        <a:t>x</a:t>
                      </a:r>
                      <a:endParaRPr lang="de-DE" sz="11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de-DE" sz="1100" dirty="0" smtClean="0"/>
                        <a:t>200 qm 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endParaRPr lang="de-DE" sz="1100" dirty="0" smtClean="0"/>
                    </a:p>
                    <a:p>
                      <a:pPr algn="r"/>
                      <a:r>
                        <a:rPr lang="de-DE" sz="1100" dirty="0" smtClean="0"/>
                        <a:t>120 qm </a:t>
                      </a:r>
                    </a:p>
                    <a:p>
                      <a:pPr algn="r"/>
                      <a:r>
                        <a:rPr lang="de-DE" sz="1100" dirty="0" smtClean="0"/>
                        <a:t>    0 qm</a:t>
                      </a:r>
                      <a:endParaRPr lang="de-DE" sz="11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de-DE" sz="1100" dirty="0" smtClean="0"/>
                    </a:p>
                    <a:p>
                      <a:endParaRPr lang="de-DE" sz="1100" dirty="0" smtClean="0"/>
                    </a:p>
                    <a:p>
                      <a:endParaRPr lang="de-DE" sz="11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1100" dirty="0" smtClean="0"/>
                        <a:t>0,02</a:t>
                      </a:r>
                    </a:p>
                    <a:p>
                      <a:pPr algn="r"/>
                      <a:r>
                        <a:rPr lang="de-DE" sz="1100" dirty="0" smtClean="0"/>
                        <a:t>0,40</a:t>
                      </a:r>
                    </a:p>
                    <a:p>
                      <a:pPr algn="r"/>
                      <a:r>
                        <a:rPr lang="de-DE" sz="1100" dirty="0" smtClean="0"/>
                        <a:t>0,40</a:t>
                      </a:r>
                    </a:p>
                    <a:p>
                      <a:pPr algn="r"/>
                      <a:endParaRPr lang="de-DE" sz="11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de-DE" sz="1100" dirty="0" smtClean="0"/>
                        <a:t>= </a:t>
                      </a:r>
                    </a:p>
                    <a:p>
                      <a:r>
                        <a:rPr lang="de-DE" sz="1100" dirty="0" smtClean="0"/>
                        <a:t>=</a:t>
                      </a:r>
                    </a:p>
                    <a:p>
                      <a:r>
                        <a:rPr lang="de-DE" sz="1100" dirty="0" smtClean="0"/>
                        <a:t>=</a:t>
                      </a:r>
                      <a:endParaRPr lang="de-DE" sz="11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1100" dirty="0" smtClean="0"/>
                        <a:t>3,20</a:t>
                      </a:r>
                    </a:p>
                    <a:p>
                      <a:pPr algn="r"/>
                      <a:r>
                        <a:rPr lang="de-DE" sz="1100" dirty="0" smtClean="0"/>
                        <a:t>38,40</a:t>
                      </a:r>
                    </a:p>
                    <a:p>
                      <a:pPr algn="r"/>
                      <a:r>
                        <a:rPr lang="de-DE" sz="1100" dirty="0" smtClean="0"/>
                        <a:t>0</a:t>
                      </a:r>
                      <a:endParaRPr lang="de-DE" sz="11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de-DE" sz="1100" dirty="0" smtClean="0"/>
                        <a:t>x</a:t>
                      </a:r>
                    </a:p>
                    <a:p>
                      <a:r>
                        <a:rPr lang="de-DE" sz="1100" dirty="0" smtClean="0"/>
                        <a:t>x</a:t>
                      </a:r>
                    </a:p>
                    <a:p>
                      <a:r>
                        <a:rPr lang="de-DE" sz="1100" dirty="0" smtClean="0"/>
                        <a:t>x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1100" dirty="0" smtClean="0"/>
                        <a:t>1,0</a:t>
                      </a:r>
                    </a:p>
                    <a:p>
                      <a:pPr algn="r"/>
                      <a:r>
                        <a:rPr lang="de-DE" sz="1100" dirty="0" smtClean="0"/>
                        <a:t>0,50</a:t>
                      </a:r>
                    </a:p>
                    <a:p>
                      <a:pPr algn="r"/>
                      <a:r>
                        <a:rPr lang="de-DE" sz="1100" dirty="0" smtClean="0"/>
                        <a:t>1,0</a:t>
                      </a:r>
                      <a:endParaRPr lang="de-DE" sz="11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de-DE" sz="1100" dirty="0" smtClean="0"/>
                        <a:t>=</a:t>
                      </a:r>
                    </a:p>
                    <a:p>
                      <a:r>
                        <a:rPr lang="de-DE" sz="1100" dirty="0" smtClean="0"/>
                        <a:t>=</a:t>
                      </a:r>
                    </a:p>
                    <a:p>
                      <a:r>
                        <a:rPr lang="de-DE" sz="1100" dirty="0" smtClean="0"/>
                        <a:t>=</a:t>
                      </a:r>
                      <a:endParaRPr lang="de-DE" sz="11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1100" dirty="0" smtClean="0"/>
                        <a:t>3,20</a:t>
                      </a:r>
                    </a:p>
                    <a:p>
                      <a:pPr algn="r"/>
                      <a:r>
                        <a:rPr lang="de-DE" sz="1100" dirty="0" smtClean="0"/>
                        <a:t>19,20</a:t>
                      </a:r>
                    </a:p>
                    <a:p>
                      <a:pPr algn="r"/>
                      <a:r>
                        <a:rPr lang="de-DE" sz="1100" dirty="0" smtClean="0"/>
                        <a:t>0</a:t>
                      </a:r>
                    </a:p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100" b="1" dirty="0" smtClean="0"/>
                        <a:t>= 22,40 Euro</a:t>
                      </a:r>
                    </a:p>
                  </a:txBody>
                  <a:tcPr marL="68580" marR="68580" marT="34290" marB="34290"/>
                </a:tc>
              </a:tr>
              <a:tr h="769281">
                <a:tc>
                  <a:txBody>
                    <a:bodyPr/>
                    <a:lstStyle/>
                    <a:p>
                      <a:r>
                        <a:rPr lang="de-DE" sz="1100" dirty="0" smtClean="0"/>
                        <a:t>Oldenburg,</a:t>
                      </a:r>
                    </a:p>
                    <a:p>
                      <a:r>
                        <a:rPr lang="de-DE" sz="1100" dirty="0" smtClean="0"/>
                        <a:t>Mitte-Nordwest</a:t>
                      </a:r>
                    </a:p>
                    <a:p>
                      <a:endParaRPr lang="de-DE" sz="1100" dirty="0" smtClean="0"/>
                    </a:p>
                    <a:p>
                      <a:endParaRPr lang="de-DE" sz="11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100" dirty="0" smtClean="0"/>
                        <a:t>1,1</a:t>
                      </a:r>
                      <a:endParaRPr lang="de-DE" sz="11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100" dirty="0" smtClean="0"/>
                        <a:t>x</a:t>
                      </a:r>
                      <a:endParaRPr lang="de-DE" sz="11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de-DE" sz="1100" dirty="0" smtClean="0"/>
                        <a:t>2000 qm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endParaRPr lang="de-DE" sz="1100" dirty="0" smtClean="0"/>
                    </a:p>
                    <a:p>
                      <a:pPr algn="r"/>
                      <a:r>
                        <a:rPr lang="de-DE" sz="1100" dirty="0" smtClean="0"/>
                        <a:t>     0 qm</a:t>
                      </a:r>
                    </a:p>
                    <a:p>
                      <a:pPr algn="r"/>
                      <a:r>
                        <a:rPr lang="de-DE" sz="1100" dirty="0" smtClean="0"/>
                        <a:t>600 qm</a:t>
                      </a:r>
                    </a:p>
                    <a:p>
                      <a:pPr algn="r"/>
                      <a:endParaRPr lang="de-DE" sz="11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de-DE" sz="1100" dirty="0" smtClean="0"/>
                    </a:p>
                    <a:p>
                      <a:endParaRPr lang="de-DE" sz="1100" dirty="0" smtClean="0"/>
                    </a:p>
                    <a:p>
                      <a:endParaRPr lang="de-DE" sz="11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1100" dirty="0" smtClean="0"/>
                        <a:t>0,02</a:t>
                      </a:r>
                    </a:p>
                    <a:p>
                      <a:pPr algn="r"/>
                      <a:r>
                        <a:rPr lang="de-DE" sz="1100" dirty="0" smtClean="0"/>
                        <a:t>0,40</a:t>
                      </a:r>
                    </a:p>
                    <a:p>
                      <a:pPr algn="r"/>
                      <a:r>
                        <a:rPr lang="de-DE" sz="1100" dirty="0" smtClean="0"/>
                        <a:t>0,40</a:t>
                      </a:r>
                    </a:p>
                    <a:p>
                      <a:pPr algn="r"/>
                      <a:endParaRPr lang="de-DE" sz="11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de-DE" sz="1100" dirty="0" smtClean="0"/>
                        <a:t>=</a:t>
                      </a:r>
                    </a:p>
                    <a:p>
                      <a:r>
                        <a:rPr lang="de-DE" sz="1100" dirty="0" smtClean="0"/>
                        <a:t>=</a:t>
                      </a:r>
                    </a:p>
                    <a:p>
                      <a:r>
                        <a:rPr lang="de-DE" sz="1100" dirty="0" smtClean="0"/>
                        <a:t>=</a:t>
                      </a:r>
                      <a:endParaRPr lang="de-DE" sz="11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1100" dirty="0" smtClean="0"/>
                        <a:t>44,00</a:t>
                      </a:r>
                    </a:p>
                    <a:p>
                      <a:pPr algn="r"/>
                      <a:r>
                        <a:rPr lang="de-DE" sz="1100" dirty="0" smtClean="0"/>
                        <a:t>0</a:t>
                      </a:r>
                    </a:p>
                    <a:p>
                      <a:pPr algn="r"/>
                      <a:r>
                        <a:rPr lang="de-DE" sz="1100" dirty="0" smtClean="0"/>
                        <a:t>264,00</a:t>
                      </a:r>
                      <a:endParaRPr lang="de-DE" sz="11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de-DE" sz="1100" dirty="0" smtClean="0"/>
                        <a:t>x</a:t>
                      </a:r>
                    </a:p>
                    <a:p>
                      <a:r>
                        <a:rPr lang="de-DE" sz="1100" dirty="0" smtClean="0"/>
                        <a:t>x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1100" dirty="0" smtClean="0"/>
                        <a:t>1,0</a:t>
                      </a:r>
                    </a:p>
                    <a:p>
                      <a:pPr algn="r"/>
                      <a:r>
                        <a:rPr lang="de-DE" sz="1100" dirty="0" smtClean="0"/>
                        <a:t>0,50</a:t>
                      </a:r>
                    </a:p>
                    <a:p>
                      <a:pPr algn="r"/>
                      <a:r>
                        <a:rPr lang="de-DE" sz="1100" dirty="0" smtClean="0"/>
                        <a:t>1,0</a:t>
                      </a:r>
                      <a:endParaRPr lang="de-DE" sz="11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de-DE" sz="1100" dirty="0" smtClean="0"/>
                        <a:t>=</a:t>
                      </a:r>
                    </a:p>
                    <a:p>
                      <a:r>
                        <a:rPr lang="de-DE" sz="1100" dirty="0" smtClean="0"/>
                        <a:t>=</a:t>
                      </a:r>
                    </a:p>
                    <a:p>
                      <a:r>
                        <a:rPr lang="de-DE" sz="1100" dirty="0" smtClean="0"/>
                        <a:t>=</a:t>
                      </a:r>
                      <a:endParaRPr lang="de-DE" sz="11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1100" dirty="0" smtClean="0"/>
                        <a:t>44,00</a:t>
                      </a:r>
                    </a:p>
                    <a:p>
                      <a:pPr algn="r"/>
                      <a:r>
                        <a:rPr lang="de-DE" sz="1100" dirty="0" smtClean="0"/>
                        <a:t>0</a:t>
                      </a:r>
                    </a:p>
                    <a:p>
                      <a:pPr algn="r"/>
                      <a:r>
                        <a:rPr lang="de-DE" sz="1100" dirty="0" smtClean="0"/>
                        <a:t>264,00</a:t>
                      </a:r>
                    </a:p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100" b="1" dirty="0" smtClean="0"/>
                        <a:t>= 308,00 Euro</a:t>
                      </a:r>
                      <a:endParaRPr lang="de-DE" sz="1100" dirty="0"/>
                    </a:p>
                  </a:txBody>
                  <a:tcPr marL="68580" marR="68580" marT="34290" marB="34290"/>
                </a:tc>
              </a:tr>
              <a:tr h="769281">
                <a:tc>
                  <a:txBody>
                    <a:bodyPr/>
                    <a:lstStyle/>
                    <a:p>
                      <a:r>
                        <a:rPr lang="de-DE" sz="1100" baseline="0" dirty="0" smtClean="0"/>
                        <a:t>Oldenburg,</a:t>
                      </a:r>
                    </a:p>
                    <a:p>
                      <a:r>
                        <a:rPr lang="de-DE" sz="1100" baseline="0" dirty="0" smtClean="0"/>
                        <a:t>Ost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de-DE" sz="1100" dirty="0" smtClean="0"/>
                    </a:p>
                    <a:p>
                      <a:endParaRPr lang="de-DE" sz="11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100" dirty="0" smtClean="0"/>
                        <a:t>0,8</a:t>
                      </a:r>
                      <a:endParaRPr lang="de-DE" sz="11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100" dirty="0" smtClean="0"/>
                        <a:t>x</a:t>
                      </a:r>
                      <a:endParaRPr lang="de-DE" sz="11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de-DE" sz="1100" dirty="0" smtClean="0"/>
                        <a:t>2000 qm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endParaRPr lang="de-DE" sz="1100" dirty="0" smtClean="0"/>
                    </a:p>
                    <a:p>
                      <a:pPr algn="r"/>
                      <a:r>
                        <a:rPr lang="de-DE" sz="1100" dirty="0" smtClean="0"/>
                        <a:t>     0 qm</a:t>
                      </a:r>
                    </a:p>
                    <a:p>
                      <a:pPr algn="r"/>
                      <a:r>
                        <a:rPr lang="de-DE" sz="1100" dirty="0" smtClean="0"/>
                        <a:t>600 qm</a:t>
                      </a:r>
                      <a:endParaRPr lang="de-DE" sz="11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de-DE" sz="1100" dirty="0" smtClean="0"/>
                    </a:p>
                    <a:p>
                      <a:endParaRPr lang="de-DE" sz="1100" dirty="0" smtClean="0"/>
                    </a:p>
                    <a:p>
                      <a:endParaRPr lang="de-DE" sz="11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1100" dirty="0" smtClean="0"/>
                        <a:t>0,02</a:t>
                      </a:r>
                    </a:p>
                    <a:p>
                      <a:pPr algn="r"/>
                      <a:r>
                        <a:rPr lang="de-DE" sz="1100" dirty="0" smtClean="0"/>
                        <a:t>0,40</a:t>
                      </a:r>
                    </a:p>
                    <a:p>
                      <a:pPr algn="r"/>
                      <a:r>
                        <a:rPr lang="de-DE" sz="1100" dirty="0" smtClean="0"/>
                        <a:t>0,40</a:t>
                      </a:r>
                    </a:p>
                    <a:p>
                      <a:pPr algn="r"/>
                      <a:endParaRPr lang="de-DE" sz="11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de-DE" sz="1100" dirty="0" smtClean="0"/>
                        <a:t>=</a:t>
                      </a:r>
                    </a:p>
                    <a:p>
                      <a:r>
                        <a:rPr lang="de-DE" sz="1100" dirty="0" smtClean="0"/>
                        <a:t>=</a:t>
                      </a:r>
                    </a:p>
                    <a:p>
                      <a:r>
                        <a:rPr lang="de-DE" sz="1100" dirty="0" smtClean="0"/>
                        <a:t>=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1100" dirty="0" smtClean="0"/>
                        <a:t>32,00</a:t>
                      </a:r>
                    </a:p>
                    <a:p>
                      <a:pPr algn="r"/>
                      <a:r>
                        <a:rPr lang="de-DE" sz="1100" dirty="0" smtClean="0"/>
                        <a:t>0</a:t>
                      </a:r>
                    </a:p>
                    <a:p>
                      <a:pPr algn="r"/>
                      <a:r>
                        <a:rPr lang="de-DE" sz="1100" dirty="0" smtClean="0"/>
                        <a:t>192,00</a:t>
                      </a:r>
                      <a:endParaRPr lang="de-DE" sz="11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de-DE" sz="1100" dirty="0" smtClean="0"/>
                        <a:t>x</a:t>
                      </a:r>
                    </a:p>
                    <a:p>
                      <a:r>
                        <a:rPr lang="de-DE" sz="1100" dirty="0" smtClean="0"/>
                        <a:t>x</a:t>
                      </a:r>
                    </a:p>
                    <a:p>
                      <a:r>
                        <a:rPr lang="de-DE" sz="1100" dirty="0" smtClean="0"/>
                        <a:t>x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1100" dirty="0" smtClean="0"/>
                        <a:t>1,0</a:t>
                      </a:r>
                    </a:p>
                    <a:p>
                      <a:pPr algn="r"/>
                      <a:r>
                        <a:rPr lang="de-DE" sz="1100" dirty="0" smtClean="0"/>
                        <a:t>0,50</a:t>
                      </a:r>
                    </a:p>
                    <a:p>
                      <a:pPr algn="r"/>
                      <a:r>
                        <a:rPr lang="de-DE" sz="1100" dirty="0" smtClean="0"/>
                        <a:t>1,0</a:t>
                      </a:r>
                      <a:endParaRPr lang="de-DE" sz="11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de-DE" sz="1100" dirty="0" smtClean="0"/>
                        <a:t>=</a:t>
                      </a:r>
                    </a:p>
                    <a:p>
                      <a:r>
                        <a:rPr lang="de-DE" sz="1100" dirty="0" smtClean="0"/>
                        <a:t>=</a:t>
                      </a:r>
                    </a:p>
                    <a:p>
                      <a:r>
                        <a:rPr lang="de-DE" sz="1100" dirty="0" smtClean="0"/>
                        <a:t>=</a:t>
                      </a:r>
                      <a:endParaRPr lang="de-DE" sz="11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1100" dirty="0" smtClean="0"/>
                        <a:t>32,00</a:t>
                      </a:r>
                    </a:p>
                    <a:p>
                      <a:pPr algn="r"/>
                      <a:r>
                        <a:rPr lang="de-DE" sz="1100" dirty="0" smtClean="0"/>
                        <a:t>0</a:t>
                      </a:r>
                    </a:p>
                    <a:p>
                      <a:pPr algn="r"/>
                      <a:r>
                        <a:rPr lang="de-DE" sz="1100" dirty="0" smtClean="0"/>
                        <a:t>192,00</a:t>
                      </a:r>
                    </a:p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100" b="1" dirty="0" smtClean="0"/>
                        <a:t>= 224,00 Euro</a:t>
                      </a:r>
                      <a:endParaRPr lang="de-DE" sz="1100" dirty="0"/>
                    </a:p>
                  </a:txBody>
                  <a:tcPr marL="68580" marR="68580" marT="34290" marB="34290"/>
                </a:tc>
              </a:tr>
            </a:tbl>
          </a:graphicData>
        </a:graphic>
      </p:graphicFrame>
      <p:pic>
        <p:nvPicPr>
          <p:cNvPr id="6" name="Grafik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93156" y="239274"/>
            <a:ext cx="1800225" cy="409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9106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28650" y="843148"/>
            <a:ext cx="7886700" cy="847541"/>
          </a:xfrm>
        </p:spPr>
        <p:txBody>
          <a:bodyPr>
            <a:normAutofit/>
          </a:bodyPr>
          <a:lstStyle/>
          <a:p>
            <a:r>
              <a:rPr lang="de-DE" sz="2500" b="1" dirty="0" smtClean="0">
                <a:latin typeface="Arial" panose="020B0604020202020204" pitchFamily="34" charset="0"/>
                <a:cs typeface="Arial" panose="020B0604020202020204" pitchFamily="34" charset="0"/>
              </a:rPr>
              <a:t>Was sollte der Maßstab für die Neuregelung sein?</a:t>
            </a:r>
            <a:endParaRPr lang="de-DE" sz="25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de-DE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Bisheriger Maßstab: der Einheitswert.</a:t>
            </a:r>
          </a:p>
          <a:p>
            <a:r>
              <a:rPr lang="de-DE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Das ist – grob gesagt – der Verkehrswert/Marktwert jedes einzelnen Objekts</a:t>
            </a:r>
          </a:p>
          <a:p>
            <a:r>
              <a:rPr lang="de-DE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Er verlangt im Grundsatz ein Verkehrswert-Gutachten = Betrachtung des Einzelfalls, Blick auf das individuelle Objekt, Alter, Zustand, Nutzbarkeit, Umfeld, Ausstattung…</a:t>
            </a:r>
          </a:p>
          <a:p>
            <a:r>
              <a:rPr lang="de-DE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Pro Einheit liegt die Grundsteuer im Durchschnitt bei 400 € p. a. = 33 € p. M. (35 Mio. Einheiten x 400 = 14 Mrd. €)</a:t>
            </a:r>
          </a:p>
          <a:p>
            <a:pPr marL="0" indent="0">
              <a:buNone/>
            </a:pPr>
            <a:endParaRPr lang="de-DE" sz="2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de-DE" sz="2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Folge</a:t>
            </a:r>
            <a:r>
              <a:rPr lang="de-DE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: Bei nur 33 € p. M. ist eine Anknüpfung am  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de-DE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               Verkehrswert ein von vornherein problematischer  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de-DE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              Ansatz!</a:t>
            </a:r>
            <a:endParaRPr lang="de-DE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9C37C7-BDFD-4E44-B841-C85D59F42CEE}" type="datetime1">
              <a:rPr lang="de-DE" smtClean="0"/>
              <a:t>12.02.2020</a:t>
            </a:fld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4D3120-A3E3-4192-92A6-DF25E255A503}" type="slidenum">
              <a:rPr lang="de-DE" smtClean="0"/>
              <a:t>4</a:t>
            </a:fld>
            <a:endParaRPr lang="de-DE"/>
          </a:p>
        </p:txBody>
      </p:sp>
      <p:pic>
        <p:nvPicPr>
          <p:cNvPr id="7" name="Grafik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61928" y="312846"/>
            <a:ext cx="1800225" cy="409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027145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28650" y="914400"/>
            <a:ext cx="7886700" cy="1128156"/>
          </a:xfrm>
        </p:spPr>
        <p:txBody>
          <a:bodyPr>
            <a:normAutofit/>
          </a:bodyPr>
          <a:lstStyle/>
          <a:p>
            <a:r>
              <a:rPr lang="de-DE" sz="2500" b="1" dirty="0" smtClean="0">
                <a:latin typeface="Arial" panose="020B0604020202020204" pitchFamily="34" charset="0"/>
                <a:cs typeface="Arial" panose="020B0604020202020204" pitchFamily="34" charset="0"/>
              </a:rPr>
              <a:t>Chance des Neubeginns nutzen!</a:t>
            </a:r>
            <a:endParaRPr lang="de-DE" sz="25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628649" y="1995055"/>
            <a:ext cx="8087839" cy="4181907"/>
          </a:xfrm>
        </p:spPr>
        <p:txBody>
          <a:bodyPr>
            <a:normAutofit/>
          </a:bodyPr>
          <a:lstStyle/>
          <a:p>
            <a:pPr algn="just"/>
            <a:r>
              <a:rPr lang="de-DE" sz="2300" dirty="0" smtClean="0">
                <a:latin typeface="Arial" panose="020B0604020202020204" pitchFamily="34" charset="0"/>
                <a:cs typeface="Arial" panose="020B0604020202020204" pitchFamily="34" charset="0"/>
              </a:rPr>
              <a:t>Die jetzt notwendige Neuregelung ist eine einmalige Chance für eine Grundsteuer auf einem einfachen, maschinell durchführbaren Ansatz.</a:t>
            </a:r>
          </a:p>
          <a:p>
            <a:pPr algn="just"/>
            <a:r>
              <a:rPr lang="de-DE" sz="2300" b="1" dirty="0" smtClean="0">
                <a:latin typeface="Arial" panose="020B0604020202020204" pitchFamily="34" charset="0"/>
                <a:cs typeface="Arial" panose="020B0604020202020204" pitchFamily="34" charset="0"/>
              </a:rPr>
              <a:t>Das Gute am Reformgesetz des Bundes ist die Öffnungsklausel</a:t>
            </a:r>
            <a:r>
              <a:rPr lang="de-DE" sz="2300" dirty="0" smtClean="0">
                <a:latin typeface="Arial" panose="020B0604020202020204" pitchFamily="34" charset="0"/>
                <a:cs typeface="Arial" panose="020B0604020202020204" pitchFamily="34" charset="0"/>
              </a:rPr>
              <a:t>. Nur deshalb haben BT und BR dem Gesetz und der Grundgesetzänderung überhaupt mit der nötigen 2/3-Mehrheit zugestimmt.</a:t>
            </a:r>
          </a:p>
          <a:p>
            <a:pPr algn="just"/>
            <a:r>
              <a:rPr lang="de-DE" sz="2300" dirty="0" smtClean="0">
                <a:latin typeface="Arial" panose="020B0604020202020204" pitchFamily="34" charset="0"/>
                <a:cs typeface="Arial" panose="020B0604020202020204" pitchFamily="34" charset="0"/>
              </a:rPr>
              <a:t>Denn das Reformgesetz des Bundes basiert auf dem ungeeigneten Verkehrswertansatz („objektiviert realer Wert“ genannt) und sucht sein Heil in Typisierungen und Pauschalierungen.</a:t>
            </a:r>
            <a:endParaRPr lang="de-DE" sz="23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9C37C7-BDFD-4E44-B841-C85D59F42CEE}" type="datetime1">
              <a:rPr lang="de-DE" smtClean="0"/>
              <a:t>12.02.2020</a:t>
            </a:fld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4D3120-A3E3-4192-92A6-DF25E255A503}" type="slidenum">
              <a:rPr lang="de-DE" smtClean="0"/>
              <a:t>5</a:t>
            </a:fld>
            <a:endParaRPr lang="de-DE"/>
          </a:p>
        </p:txBody>
      </p:sp>
      <p:pic>
        <p:nvPicPr>
          <p:cNvPr id="7" name="Grafik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35501" y="375908"/>
            <a:ext cx="1800225" cy="409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808047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170432" y="1211284"/>
            <a:ext cx="6858000" cy="522513"/>
          </a:xfrm>
        </p:spPr>
        <p:txBody>
          <a:bodyPr>
            <a:normAutofit/>
          </a:bodyPr>
          <a:lstStyle/>
          <a:p>
            <a:pPr algn="l"/>
            <a:r>
              <a:rPr lang="de-DE" sz="2500" b="1" u="sng" dirty="0">
                <a:latin typeface="Arial" panose="020B0604020202020204" pitchFamily="34" charset="0"/>
                <a:cs typeface="Arial" panose="020B0604020202020204" pitchFamily="34" charset="0"/>
              </a:rPr>
              <a:t>Grundsteuer-Reformgesetz des Bundes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151906" y="2018805"/>
            <a:ext cx="7410202" cy="4310743"/>
          </a:xfrm>
        </p:spPr>
        <p:txBody>
          <a:bodyPr>
            <a:normAutofit lnSpcReduction="10000"/>
          </a:bodyPr>
          <a:lstStyle/>
          <a:p>
            <a:pPr marL="257175" indent="-257175" algn="l">
              <a:buFont typeface="Wingdings" panose="05000000000000000000" pitchFamily="2" charset="2"/>
              <a:buChar char="Ø"/>
            </a:pP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Belastungsgrund </a:t>
            </a:r>
            <a:r>
              <a:rPr lang="de-DE" dirty="0" smtClean="0">
                <a:latin typeface="Arial" panose="020B0604020202020204" pitchFamily="34" charset="0"/>
                <a:cs typeface="Arial" panose="020B0604020202020204" pitchFamily="34" charset="0"/>
              </a:rPr>
              <a:t>= Leistungsfähigkeitsprinzip       </a:t>
            </a:r>
            <a:r>
              <a:rPr lang="de-DE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→ </a:t>
            </a:r>
            <a:r>
              <a:rPr lang="de-DE" dirty="0" smtClean="0">
                <a:latin typeface="Arial" panose="020B0604020202020204" pitchFamily="34" charset="0"/>
                <a:cs typeface="Arial" panose="020B0604020202020204" pitchFamily="34" charset="0"/>
              </a:rPr>
              <a:t>Bemessung nach dem Verkehrswert</a:t>
            </a:r>
            <a:endParaRPr lang="de-D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57175" indent="-257175" algn="l">
              <a:buFont typeface="Wingdings" panose="05000000000000000000" pitchFamily="2" charset="2"/>
              <a:buChar char="Ø"/>
            </a:pPr>
            <a:r>
              <a:rPr lang="de-DE" dirty="0" smtClean="0">
                <a:latin typeface="Arial" panose="020B0604020202020204" pitchFamily="34" charset="0"/>
                <a:cs typeface="Arial" panose="020B0604020202020204" pitchFamily="34" charset="0"/>
              </a:rPr>
              <a:t>Mit umfangreichen Typisierungen:</a:t>
            </a:r>
          </a:p>
          <a:p>
            <a:pPr marL="714375" lvl="1" indent="-257175" algn="l">
              <a:buFont typeface="Wingdings" panose="05000000000000000000" pitchFamily="2" charset="2"/>
              <a:buChar char="Ø"/>
            </a:pPr>
            <a:r>
              <a:rPr lang="de-DE" dirty="0" smtClean="0">
                <a:latin typeface="Arial" panose="020B0604020202020204" pitchFamily="34" charset="0"/>
                <a:cs typeface="Arial" panose="020B0604020202020204" pitchFamily="34" charset="0"/>
              </a:rPr>
              <a:t>Keine tatsächliche Miete (Listenmieten)</a:t>
            </a:r>
          </a:p>
          <a:p>
            <a:pPr marL="714375" lvl="1" indent="-257175" algn="l">
              <a:buFont typeface="Wingdings" panose="05000000000000000000" pitchFamily="2" charset="2"/>
              <a:buChar char="Ø"/>
            </a:pPr>
            <a:r>
              <a:rPr lang="de-DE" dirty="0" smtClean="0">
                <a:latin typeface="Arial" panose="020B0604020202020204" pitchFamily="34" charset="0"/>
                <a:cs typeface="Arial" panose="020B0604020202020204" pitchFamily="34" charset="0"/>
              </a:rPr>
              <a:t>Staffelung nach Bundesland, Gebäudeart, Wohnfläche, Baujahr.</a:t>
            </a:r>
          </a:p>
          <a:p>
            <a:pPr marL="714375" lvl="1" indent="-257175" algn="l">
              <a:buFont typeface="Wingdings" panose="05000000000000000000" pitchFamily="2" charset="2"/>
              <a:buChar char="Ø"/>
            </a:pPr>
            <a:r>
              <a:rPr lang="de-DE" dirty="0" smtClean="0">
                <a:latin typeface="Arial" panose="020B0604020202020204" pitchFamily="34" charset="0"/>
                <a:cs typeface="Arial" panose="020B0604020202020204" pitchFamily="34" charset="0"/>
              </a:rPr>
              <a:t>Differenzierung nach statistisch ermittelten Mietstufen je Gemeinde – und nicht : innerhalb der Gemeinde</a:t>
            </a:r>
          </a:p>
          <a:p>
            <a:pPr marL="714375" lvl="1" indent="-257175" algn="l">
              <a:buFont typeface="Wingdings" panose="05000000000000000000" pitchFamily="2" charset="2"/>
              <a:buChar char="Ø"/>
            </a:pPr>
            <a:r>
              <a:rPr lang="de-DE" dirty="0" smtClean="0">
                <a:latin typeface="Arial" panose="020B0604020202020204" pitchFamily="34" charset="0"/>
                <a:cs typeface="Arial" panose="020B0604020202020204" pitchFamily="34" charset="0"/>
              </a:rPr>
              <a:t>Differenzierte pauschalierte Bewirtschaftungskosten</a:t>
            </a:r>
          </a:p>
          <a:p>
            <a:pPr marL="714375" lvl="1" indent="-257175" algn="l">
              <a:buFont typeface="Wingdings" panose="05000000000000000000" pitchFamily="2" charset="2"/>
              <a:buChar char="Ø"/>
            </a:pPr>
            <a:r>
              <a:rPr lang="de-DE" dirty="0" smtClean="0">
                <a:latin typeface="Arial" panose="020B0604020202020204" pitchFamily="34" charset="0"/>
                <a:cs typeface="Arial" panose="020B0604020202020204" pitchFamily="34" charset="0"/>
              </a:rPr>
              <a:t>Mehrfach differenzierte Liegenschaftszinssätze</a:t>
            </a:r>
          </a:p>
          <a:p>
            <a:pPr marL="714375" lvl="1" indent="-257175" algn="l">
              <a:buFont typeface="Wingdings" panose="05000000000000000000" pitchFamily="2" charset="2"/>
              <a:buChar char="Ø"/>
            </a:pPr>
            <a:r>
              <a:rPr lang="de-DE" dirty="0" smtClean="0">
                <a:latin typeface="Arial" panose="020B0604020202020204" pitchFamily="34" charset="0"/>
                <a:cs typeface="Arial" panose="020B0604020202020204" pitchFamily="34" charset="0"/>
              </a:rPr>
              <a:t>Bodenrichtwerte, ggf. mit gesetzl. Umrechnungskoeffizient</a:t>
            </a:r>
          </a:p>
          <a:p>
            <a:pPr marL="714375" lvl="1" indent="-257175" algn="l">
              <a:buFont typeface="Wingdings" panose="05000000000000000000" pitchFamily="2" charset="2"/>
              <a:buChar char="Ø"/>
            </a:pPr>
            <a:r>
              <a:rPr lang="de-DE" dirty="0" smtClean="0">
                <a:latin typeface="Arial" panose="020B0604020202020204" pitchFamily="34" charset="0"/>
                <a:cs typeface="Arial" panose="020B0604020202020204" pitchFamily="34" charset="0"/>
              </a:rPr>
              <a:t>Abgezinster Bodenwert mit differenzierten Zinssätzen</a:t>
            </a:r>
          </a:p>
          <a:p>
            <a:pPr marL="257175" indent="-257175" algn="l">
              <a:buFont typeface="Wingdings" panose="05000000000000000000" pitchFamily="2" charset="2"/>
              <a:buChar char="Ø"/>
            </a:pPr>
            <a:endParaRPr lang="de-DE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57175" indent="-257175" algn="l">
              <a:buFont typeface="Wingdings" panose="05000000000000000000" pitchFamily="2" charset="2"/>
              <a:buChar char="Ø"/>
            </a:pPr>
            <a:endParaRPr lang="de-DE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57175" indent="-257175" algn="l">
              <a:buFont typeface="Wingdings" panose="05000000000000000000" pitchFamily="2" charset="2"/>
              <a:buChar char="Ø"/>
            </a:pPr>
            <a:endParaRPr lang="de-D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 algn="l">
              <a:lnSpc>
                <a:spcPct val="150000"/>
              </a:lnSpc>
            </a:pPr>
            <a:endParaRPr lang="de-DE" dirty="0"/>
          </a:p>
          <a:p>
            <a:pPr algn="l">
              <a:lnSpc>
                <a:spcPct val="150000"/>
              </a:lnSpc>
            </a:pP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072A2D-CAFB-45D1-928F-72DF9D45EBFA}" type="datetime1">
              <a:rPr lang="de-DE" smtClean="0"/>
              <a:t>12.02.2020</a:t>
            </a:fld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4D3120-A3E3-4192-92A6-DF25E255A503}" type="slidenum">
              <a:rPr lang="de-DE" smtClean="0"/>
              <a:t>6</a:t>
            </a:fld>
            <a:endParaRPr lang="de-DE"/>
          </a:p>
        </p:txBody>
      </p:sp>
      <p:pic>
        <p:nvPicPr>
          <p:cNvPr id="6" name="Grafik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03970" y="386419"/>
            <a:ext cx="1800225" cy="409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06141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170432" y="1223159"/>
            <a:ext cx="6858000" cy="570016"/>
          </a:xfrm>
        </p:spPr>
        <p:txBody>
          <a:bodyPr>
            <a:normAutofit/>
          </a:bodyPr>
          <a:lstStyle/>
          <a:p>
            <a:pPr algn="l"/>
            <a:r>
              <a:rPr lang="de-DE" sz="2500" b="1" u="sng" dirty="0">
                <a:latin typeface="Arial" panose="020B0604020202020204" pitchFamily="34" charset="0"/>
                <a:cs typeface="Arial" panose="020B0604020202020204" pitchFamily="34" charset="0"/>
              </a:rPr>
              <a:t>Grundsteuer-Reformgesetz des Bundes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163782" y="2113808"/>
            <a:ext cx="7137070" cy="4215740"/>
          </a:xfrm>
        </p:spPr>
        <p:txBody>
          <a:bodyPr>
            <a:normAutofit/>
          </a:bodyPr>
          <a:lstStyle/>
          <a:p>
            <a:pPr marL="257175" indent="-257175" algn="l">
              <a:buFont typeface="Wingdings" panose="05000000000000000000" pitchFamily="2" charset="2"/>
              <a:buChar char="Ø"/>
            </a:pPr>
            <a:r>
              <a:rPr lang="de-DE" dirty="0" smtClean="0">
                <a:latin typeface="Arial" panose="020B0604020202020204" pitchFamily="34" charset="0"/>
                <a:cs typeface="Arial" panose="020B0604020202020204" pitchFamily="34" charset="0"/>
              </a:rPr>
              <a:t>Folge:</a:t>
            </a:r>
            <a:endParaRPr lang="de-D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14375" lvl="1" indent="-257175" algn="l">
              <a:buFont typeface="Wingdings" panose="05000000000000000000" pitchFamily="2" charset="2"/>
              <a:buChar char="Ø"/>
            </a:pPr>
            <a:r>
              <a:rPr lang="de-DE" dirty="0" smtClean="0">
                <a:latin typeface="Arial" panose="020B0604020202020204" pitchFamily="34" charset="0"/>
                <a:cs typeface="Arial" panose="020B0604020202020204" pitchFamily="34" charset="0"/>
              </a:rPr>
              <a:t>Verkehrswert wird wegen Typisierung/Pauschalierung allenfalls angenähert erreicht</a:t>
            </a:r>
          </a:p>
          <a:p>
            <a:pPr marL="714375" lvl="1" indent="-257175" algn="l">
              <a:buFont typeface="Wingdings" panose="05000000000000000000" pitchFamily="2" charset="2"/>
              <a:buChar char="Ø"/>
            </a:pPr>
            <a:r>
              <a:rPr lang="de-DE" dirty="0" smtClean="0">
                <a:latin typeface="Arial" panose="020B0604020202020204" pitchFamily="34" charset="0"/>
                <a:cs typeface="Arial" panose="020B0604020202020204" pitchFamily="34" charset="0"/>
              </a:rPr>
              <a:t>hochwertige Grundstücke werden eher unterbewertet</a:t>
            </a:r>
          </a:p>
          <a:p>
            <a:pPr marL="714375" lvl="1" indent="-257175" algn="l">
              <a:buFont typeface="Wingdings" panose="05000000000000000000" pitchFamily="2" charset="2"/>
              <a:buChar char="Ø"/>
            </a:pPr>
            <a:r>
              <a:rPr lang="de-DE" dirty="0" smtClean="0">
                <a:latin typeface="Arial" panose="020B0604020202020204" pitchFamily="34" charset="0"/>
                <a:cs typeface="Arial" panose="020B0604020202020204" pitchFamily="34" charset="0"/>
              </a:rPr>
              <a:t>geringwertige Grundstücke werden eher überbewertet</a:t>
            </a:r>
          </a:p>
          <a:p>
            <a:pPr marL="714375" lvl="1" indent="-257175" algn="l">
              <a:buFont typeface="Wingdings" panose="05000000000000000000" pitchFamily="2" charset="2"/>
              <a:buChar char="Ø"/>
            </a:pP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k</a:t>
            </a:r>
            <a:r>
              <a:rPr lang="de-DE" dirty="0" smtClean="0">
                <a:latin typeface="Arial" panose="020B0604020202020204" pitchFamily="34" charset="0"/>
                <a:cs typeface="Arial" panose="020B0604020202020204" pitchFamily="34" charset="0"/>
              </a:rPr>
              <a:t>eine Differenzierung der Mieten innerhalb der Gemeinde</a:t>
            </a:r>
          </a:p>
          <a:p>
            <a:pPr marL="714375" lvl="1" indent="-257175" algn="l">
              <a:buFont typeface="Wingdings" panose="05000000000000000000" pitchFamily="2" charset="2"/>
              <a:buChar char="Ø"/>
            </a:pPr>
            <a:r>
              <a:rPr lang="de-DE" dirty="0" smtClean="0">
                <a:latin typeface="Arial" panose="020B0604020202020204" pitchFamily="34" charset="0"/>
                <a:cs typeface="Arial" panose="020B0604020202020204" pitchFamily="34" charset="0"/>
              </a:rPr>
              <a:t>weitere </a:t>
            </a: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Hauptfeststellungen sind erforderlich </a:t>
            </a:r>
          </a:p>
          <a:p>
            <a:pPr marL="714375" lvl="1" indent="-257175" algn="l">
              <a:buFont typeface="Wingdings" panose="05000000000000000000" pitchFamily="2" charset="2"/>
              <a:buChar char="Ø"/>
            </a:pPr>
            <a:endParaRPr lang="de-DE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57175" indent="-257175" algn="l">
              <a:buFont typeface="Wingdings" panose="05000000000000000000" pitchFamily="2" charset="2"/>
              <a:buChar char="Ø"/>
            </a:pPr>
            <a:r>
              <a:rPr lang="de-DE" dirty="0" smtClean="0">
                <a:latin typeface="Arial" panose="020B0604020202020204" pitchFamily="34" charset="0"/>
                <a:cs typeface="Arial" panose="020B0604020202020204" pitchFamily="34" charset="0"/>
              </a:rPr>
              <a:t>Risiko: </a:t>
            </a:r>
          </a:p>
          <a:p>
            <a:pPr marL="714375" lvl="1" indent="-257175" algn="l">
              <a:buFont typeface="Wingdings" panose="05000000000000000000" pitchFamily="2" charset="2"/>
              <a:buChar char="Ø"/>
            </a:pPr>
            <a:r>
              <a:rPr lang="de-DE" dirty="0" smtClean="0">
                <a:latin typeface="Arial" panose="020B0604020202020204" pitchFamily="34" charset="0"/>
                <a:cs typeface="Arial" panose="020B0604020202020204" pitchFamily="34" charset="0"/>
              </a:rPr>
              <a:t>Die innere Konsistenz, Logik und Folgerichtigkeit ist in Gefahr! Genau das aber hatte das BVerfG kritisiert:</a:t>
            </a:r>
          </a:p>
          <a:p>
            <a:pPr marL="257175" indent="-257175" algn="l">
              <a:buFont typeface="Wingdings" panose="05000000000000000000" pitchFamily="2" charset="2"/>
              <a:buChar char="Ø"/>
            </a:pPr>
            <a:endParaRPr lang="de-DE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57175" indent="-257175" algn="l">
              <a:buFont typeface="Wingdings" panose="05000000000000000000" pitchFamily="2" charset="2"/>
              <a:buChar char="Ø"/>
            </a:pPr>
            <a:endParaRPr lang="de-DE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57175" indent="-257175" algn="l">
              <a:buFont typeface="Wingdings" panose="05000000000000000000" pitchFamily="2" charset="2"/>
              <a:buChar char="Ø"/>
            </a:pPr>
            <a:endParaRPr lang="de-D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 algn="l">
              <a:lnSpc>
                <a:spcPct val="150000"/>
              </a:lnSpc>
            </a:pPr>
            <a:endParaRPr lang="de-DE" dirty="0"/>
          </a:p>
          <a:p>
            <a:pPr algn="l">
              <a:lnSpc>
                <a:spcPct val="150000"/>
              </a:lnSpc>
            </a:pP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072A2D-CAFB-45D1-928F-72DF9D45EBFA}" type="datetime1">
              <a:rPr lang="de-DE" smtClean="0"/>
              <a:t>12.02.2020</a:t>
            </a:fld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4D3120-A3E3-4192-92A6-DF25E255A503}" type="slidenum">
              <a:rPr lang="de-DE" smtClean="0"/>
              <a:t>7</a:t>
            </a:fld>
            <a:endParaRPr lang="de-DE"/>
          </a:p>
        </p:txBody>
      </p:sp>
      <p:pic>
        <p:nvPicPr>
          <p:cNvPr id="6" name="Grafik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93459" y="438971"/>
            <a:ext cx="1800225" cy="409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20739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194182" y="1187533"/>
            <a:ext cx="6858000" cy="783772"/>
          </a:xfrm>
        </p:spPr>
        <p:txBody>
          <a:bodyPr>
            <a:normAutofit/>
          </a:bodyPr>
          <a:lstStyle/>
          <a:p>
            <a:pPr algn="l"/>
            <a:r>
              <a:rPr lang="de-DE" sz="2500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Bundesverfassungsgericht vom 10.04.2018</a:t>
            </a:r>
            <a:endParaRPr lang="de-DE" sz="2500" b="1" u="sng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258784" y="2208810"/>
            <a:ext cx="7303325" cy="4120738"/>
          </a:xfrm>
        </p:spPr>
        <p:txBody>
          <a:bodyPr>
            <a:normAutofit/>
          </a:bodyPr>
          <a:lstStyle/>
          <a:p>
            <a:pPr algn="l">
              <a:lnSpc>
                <a:spcPct val="100000"/>
              </a:lnSpc>
              <a:spcBef>
                <a:spcPts val="0"/>
              </a:spcBef>
            </a:pPr>
            <a:endParaRPr lang="de-DE" b="1" i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0000"/>
              </a:lnSpc>
              <a:spcBef>
                <a:spcPts val="0"/>
              </a:spcBef>
            </a:pPr>
            <a:r>
              <a:rPr lang="de-DE" sz="23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„Der Gesetzgeber hat bei der Wahl der Bemessungsgrundlage und bei der Ausgestaltung</a:t>
            </a:r>
            <a:br>
              <a:rPr lang="de-DE" sz="2300" b="1" i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DE" sz="23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der Bewertungsregeln einer Steuer einen großen Spielraum, solange sie geeignet sind, den </a:t>
            </a:r>
            <a:r>
              <a:rPr lang="de-DE" sz="23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Belastungsgrund</a:t>
            </a:r>
            <a:r>
              <a:rPr lang="de-DE" sz="23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 der Steuer zu erfassen und dabei die </a:t>
            </a:r>
            <a:r>
              <a:rPr lang="de-DE" sz="23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Relation der Wirtschaftsgüter zueinander realitätsgerecht abzubilden</a:t>
            </a:r>
            <a:r>
              <a:rPr lang="de-DE" sz="23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.“</a:t>
            </a:r>
          </a:p>
          <a:p>
            <a:pPr algn="l">
              <a:lnSpc>
                <a:spcPct val="100000"/>
              </a:lnSpc>
              <a:spcBef>
                <a:spcPts val="0"/>
              </a:spcBef>
            </a:pPr>
            <a:endParaRPr lang="de-DE" u="sng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072A2D-CAFB-45D1-928F-72DF9D45EBFA}" type="datetime1">
              <a:rPr lang="de-DE" smtClean="0"/>
              <a:t>12.02.2020</a:t>
            </a:fld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4D3120-A3E3-4192-92A6-DF25E255A503}" type="slidenum">
              <a:rPr lang="de-DE" smtClean="0"/>
              <a:t>8</a:t>
            </a:fld>
            <a:endParaRPr lang="de-DE"/>
          </a:p>
        </p:txBody>
      </p:sp>
      <p:pic>
        <p:nvPicPr>
          <p:cNvPr id="6" name="Grafik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24990" y="502032"/>
            <a:ext cx="1800225" cy="409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12784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944187" y="974670"/>
            <a:ext cx="7833652" cy="629393"/>
          </a:xfrm>
        </p:spPr>
        <p:txBody>
          <a:bodyPr>
            <a:normAutofit/>
          </a:bodyPr>
          <a:lstStyle/>
          <a:p>
            <a:pPr algn="l"/>
            <a:r>
              <a:rPr lang="de-DE" sz="2500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Fazit</a:t>
            </a:r>
            <a:endParaRPr lang="de-DE" sz="2500" b="1" u="sng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329539" y="1604063"/>
            <a:ext cx="8003970" cy="4752288"/>
          </a:xfrm>
        </p:spPr>
        <p:txBody>
          <a:bodyPr>
            <a:normAutofit fontScale="92500" lnSpcReduction="20000"/>
          </a:bodyPr>
          <a:lstStyle/>
          <a:p>
            <a:pPr marL="714375" lvl="1" indent="-257175" algn="l">
              <a:lnSpc>
                <a:spcPct val="120000"/>
              </a:lnSpc>
              <a:spcBef>
                <a:spcPts val="1200"/>
              </a:spcBef>
              <a:buFont typeface="Wingdings" panose="05000000000000000000" pitchFamily="2" charset="2"/>
              <a:buChar char="Ø"/>
            </a:pPr>
            <a:r>
              <a:rPr lang="de-DE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Das </a:t>
            </a:r>
            <a:r>
              <a:rPr lang="de-DE" sz="2400" dirty="0">
                <a:latin typeface="Arial" panose="020B0604020202020204" pitchFamily="34" charset="0"/>
                <a:cs typeface="Arial" panose="020B0604020202020204" pitchFamily="34" charset="0"/>
              </a:rPr>
              <a:t>Bundes-Modell ist </a:t>
            </a:r>
            <a:r>
              <a:rPr lang="de-DE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durch den Verkehrswert-Ansatz aufwändig</a:t>
            </a:r>
            <a:r>
              <a:rPr lang="de-DE" sz="2400" dirty="0">
                <a:latin typeface="Arial" panose="020B0604020202020204" pitchFamily="34" charset="0"/>
                <a:cs typeface="Arial" panose="020B0604020202020204" pitchFamily="34" charset="0"/>
              </a:rPr>
              <a:t>, kleinteilig und </a:t>
            </a:r>
            <a:r>
              <a:rPr lang="de-DE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kompliziert und trotzdem erreicht es den Verkehrswert nur sehr bedingt. </a:t>
            </a:r>
            <a:endParaRPr lang="de-DE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14375" lvl="1" indent="-257175" algn="l">
              <a:lnSpc>
                <a:spcPct val="120000"/>
              </a:lnSpc>
              <a:spcBef>
                <a:spcPts val="1200"/>
              </a:spcBef>
              <a:buFont typeface="Wingdings" panose="05000000000000000000" pitchFamily="2" charset="2"/>
              <a:buChar char="Ø"/>
            </a:pPr>
            <a:r>
              <a:rPr lang="de-DE" sz="2400" dirty="0">
                <a:latin typeface="Arial" panose="020B0604020202020204" pitchFamily="34" charset="0"/>
                <a:cs typeface="Arial" panose="020B0604020202020204" pitchFamily="34" charset="0"/>
              </a:rPr>
              <a:t>Die Herleitung </a:t>
            </a:r>
            <a:r>
              <a:rPr lang="de-DE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der Steuer wird den Bürgerinnen und Bürgern kaum </a:t>
            </a:r>
            <a:r>
              <a:rPr lang="de-DE" sz="2400" dirty="0">
                <a:latin typeface="Arial" panose="020B0604020202020204" pitchFamily="34" charset="0"/>
                <a:cs typeface="Arial" panose="020B0604020202020204" pitchFamily="34" charset="0"/>
              </a:rPr>
              <a:t>zu </a:t>
            </a:r>
            <a:r>
              <a:rPr lang="de-DE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erläutern sein.</a:t>
            </a:r>
            <a:endParaRPr lang="de-DE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14375" lvl="1" indent="-257175" algn="l">
              <a:lnSpc>
                <a:spcPct val="120000"/>
              </a:lnSpc>
              <a:spcBef>
                <a:spcPts val="1200"/>
              </a:spcBef>
              <a:buFont typeface="Wingdings" panose="05000000000000000000" pitchFamily="2" charset="2"/>
              <a:buChar char="Ø"/>
            </a:pPr>
            <a:r>
              <a:rPr lang="de-DE" sz="2400" dirty="0">
                <a:latin typeface="Arial" panose="020B0604020202020204" pitchFamily="34" charset="0"/>
                <a:cs typeface="Arial" panose="020B0604020202020204" pitchFamily="34" charset="0"/>
              </a:rPr>
              <a:t>Der Verwaltungsaufwand </a:t>
            </a:r>
            <a:r>
              <a:rPr lang="de-DE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ist </a:t>
            </a:r>
            <a:r>
              <a:rPr lang="de-DE" sz="2400" dirty="0">
                <a:latin typeface="Arial" panose="020B0604020202020204" pitchFamily="34" charset="0"/>
                <a:cs typeface="Arial" panose="020B0604020202020204" pitchFamily="34" charset="0"/>
              </a:rPr>
              <a:t>erheblich und entsteht mit jeder Hauptfeststellung </a:t>
            </a:r>
            <a:r>
              <a:rPr lang="de-DE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erneut.</a:t>
            </a:r>
          </a:p>
          <a:p>
            <a:pPr marL="714375" lvl="1" indent="-257175" algn="l">
              <a:lnSpc>
                <a:spcPct val="120000"/>
              </a:lnSpc>
              <a:spcBef>
                <a:spcPts val="1200"/>
              </a:spcBef>
              <a:buFont typeface="Wingdings" panose="05000000000000000000" pitchFamily="2" charset="2"/>
              <a:buChar char="Ø"/>
            </a:pPr>
            <a:r>
              <a:rPr lang="de-DE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Wertsteigerungen führen bei jeder Hauptfeststellung zu schleichenden Steuererhöhungen.</a:t>
            </a:r>
          </a:p>
          <a:p>
            <a:pPr lvl="1" algn="l">
              <a:spcBef>
                <a:spcPts val="1200"/>
              </a:spcBef>
            </a:pPr>
            <a:endParaRPr lang="de-DE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 algn="l">
              <a:lnSpc>
                <a:spcPct val="100000"/>
              </a:lnSpc>
              <a:spcBef>
                <a:spcPts val="0"/>
              </a:spcBef>
            </a:pPr>
            <a:r>
              <a:rPr lang="de-DE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Und:</a:t>
            </a:r>
            <a:r>
              <a:rPr lang="de-DE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Es gibt auch eine einfache, transparente </a:t>
            </a:r>
            <a:r>
              <a:rPr lang="de-DE" sz="2400" dirty="0">
                <a:latin typeface="Arial" panose="020B0604020202020204" pitchFamily="34" charset="0"/>
                <a:cs typeface="Arial" panose="020B0604020202020204" pitchFamily="34" charset="0"/>
              </a:rPr>
              <a:t>und </a:t>
            </a:r>
            <a:r>
              <a:rPr lang="de-DE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</a:p>
          <a:p>
            <a:pPr lvl="1" algn="l">
              <a:lnSpc>
                <a:spcPct val="100000"/>
              </a:lnSpc>
              <a:spcBef>
                <a:spcPts val="0"/>
              </a:spcBef>
            </a:pPr>
            <a:r>
              <a:rPr lang="de-DE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       gerechte Alternative </a:t>
            </a:r>
            <a:r>
              <a:rPr lang="de-DE" sz="2400" dirty="0">
                <a:latin typeface="Arial" panose="020B0604020202020204" pitchFamily="34" charset="0"/>
                <a:cs typeface="Arial" panose="020B0604020202020204" pitchFamily="34" charset="0"/>
              </a:rPr>
              <a:t>zum </a:t>
            </a:r>
            <a:r>
              <a:rPr lang="de-DE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Bundes-Modell!</a:t>
            </a:r>
            <a:endParaRPr lang="de-DE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00075" lvl="1" indent="-257175" algn="l">
              <a:buFont typeface="Arial" panose="020B0604020202020204" pitchFamily="34" charset="0"/>
              <a:buChar char="•"/>
            </a:pPr>
            <a:endParaRPr lang="de-DE" sz="2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 algn="l">
              <a:lnSpc>
                <a:spcPct val="150000"/>
              </a:lnSpc>
            </a:pPr>
            <a:endParaRPr lang="de-DE" dirty="0"/>
          </a:p>
          <a:p>
            <a:pPr algn="l">
              <a:lnSpc>
                <a:spcPct val="150000"/>
              </a:lnSpc>
            </a:pP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072A2D-CAFB-45D1-928F-72DF9D45EBFA}" type="datetime1">
              <a:rPr lang="de-DE" smtClean="0"/>
              <a:t>12.02.2020</a:t>
            </a:fld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4D3120-A3E3-4192-92A6-DF25E255A503}" type="slidenum">
              <a:rPr lang="de-DE" smtClean="0"/>
              <a:t>9</a:t>
            </a:fld>
            <a:endParaRPr lang="de-DE"/>
          </a:p>
        </p:txBody>
      </p:sp>
      <p:pic>
        <p:nvPicPr>
          <p:cNvPr id="6" name="Grafik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98867" y="565095"/>
            <a:ext cx="1800225" cy="409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54487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2042</Words>
  <Application>Microsoft Office PowerPoint</Application>
  <PresentationFormat>Bildschirmpräsentation (4:3)</PresentationFormat>
  <Paragraphs>623</Paragraphs>
  <Slides>31</Slides>
  <Notes>2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4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31</vt:i4>
      </vt:variant>
    </vt:vector>
  </HeadingPairs>
  <TitlesOfParts>
    <vt:vector size="36" baseType="lpstr">
      <vt:lpstr>Arial</vt:lpstr>
      <vt:lpstr>Calibri</vt:lpstr>
      <vt:lpstr>Calibri Light</vt:lpstr>
      <vt:lpstr>Wingdings</vt:lpstr>
      <vt:lpstr>Office Theme</vt:lpstr>
      <vt:lpstr>PowerPoint-Präsentation</vt:lpstr>
      <vt:lpstr>Bundesverfassungsgericht 10.04.2018:     Bisherige Einheitsbewertung verfassungswidrig</vt:lpstr>
      <vt:lpstr>Folgen des Urteils</vt:lpstr>
      <vt:lpstr>Was sollte der Maßstab für die Neuregelung sein?</vt:lpstr>
      <vt:lpstr>Chance des Neubeginns nutzen!</vt:lpstr>
      <vt:lpstr>Grundsteuer-Reformgesetz des Bundes</vt:lpstr>
      <vt:lpstr>Grundsteuer-Reformgesetz des Bundes</vt:lpstr>
      <vt:lpstr>Bundesverfassungsgericht vom 10.04.2018</vt:lpstr>
      <vt:lpstr>Fazit</vt:lpstr>
      <vt:lpstr>Das niedersächsische Flächen-Lage-Modell</vt:lpstr>
      <vt:lpstr>Ausgangspunkt: Bayerisches Flächenmodell</vt:lpstr>
      <vt:lpstr>Bayerisches Flächenmodell, Berechnungsbeispiel</vt:lpstr>
      <vt:lpstr>Einziger Kritikpunkt beim Bayern-Modell</vt:lpstr>
      <vt:lpstr>Niedersächsisches Flächen-Lage-Modell:</vt:lpstr>
      <vt:lpstr>Lagefaktor  </vt:lpstr>
      <vt:lpstr> Lagefaktor </vt:lpstr>
      <vt:lpstr>Ergebnis</vt:lpstr>
      <vt:lpstr>Stellschrauben</vt:lpstr>
      <vt:lpstr>Äquivalenzzahlen – Ausdruck unterschiedlich intensiver Nutzung der kommunalen Angebote</vt:lpstr>
      <vt:lpstr>Steuermesszahlen:  Ausdruck legitimer politischer Gewichtung</vt:lpstr>
      <vt:lpstr>Flächen-Lage-Modell  -  Aus Sicht der Steuerverwaltung</vt:lpstr>
      <vt:lpstr>Beispielsberechnung Lagefaktor</vt:lpstr>
      <vt:lpstr>Lagefaktor  </vt:lpstr>
      <vt:lpstr>Lagefaktor  </vt:lpstr>
      <vt:lpstr> Lagefaktor </vt:lpstr>
      <vt:lpstr> Lagefaktor </vt:lpstr>
      <vt:lpstr> Lagefaktor </vt:lpstr>
      <vt:lpstr> Lagefaktor </vt:lpstr>
      <vt:lpstr> Lagefaktor </vt:lpstr>
      <vt:lpstr>Beispiel Oldenburg (5 Lagefaktoren)</vt:lpstr>
      <vt:lpstr>Berechnung der Grundsteuerwerte</vt:lpstr>
    </vt:vector>
  </TitlesOfParts>
  <Company>IT Niedersachsen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Hübner, Michael (MF)</dc:creator>
  <cp:lastModifiedBy>Hübner, Michael (MF)</cp:lastModifiedBy>
  <cp:revision>159</cp:revision>
  <cp:lastPrinted>2020-02-12T10:17:17Z</cp:lastPrinted>
  <dcterms:created xsi:type="dcterms:W3CDTF">2018-09-05T05:58:35Z</dcterms:created>
  <dcterms:modified xsi:type="dcterms:W3CDTF">2020-02-12T10:25:45Z</dcterms:modified>
</cp:coreProperties>
</file>