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3" r:id="rId2"/>
    <p:sldMasterId id="2147483651" r:id="rId3"/>
    <p:sldMasterId id="2147483655" r:id="rId4"/>
  </p:sldMasterIdLst>
  <p:notesMasterIdLst>
    <p:notesMasterId r:id="rId12"/>
  </p:notesMasterIdLst>
  <p:handoutMasterIdLst>
    <p:handoutMasterId r:id="rId13"/>
  </p:handoutMasterIdLst>
  <p:sldIdLst>
    <p:sldId id="514" r:id="rId5"/>
    <p:sldId id="449" r:id="rId6"/>
    <p:sldId id="1476" r:id="rId7"/>
    <p:sldId id="1473" r:id="rId8"/>
    <p:sldId id="1477" r:id="rId9"/>
    <p:sldId id="1474" r:id="rId10"/>
    <p:sldId id="1475" r:id="rId11"/>
  </p:sldIdLst>
  <p:sldSz cx="10080625" cy="7561263"/>
  <p:notesSz cx="6888163" cy="10020300"/>
  <p:defaultTextStyle>
    <a:defPPr>
      <a:defRPr lang="de-D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003560"/>
    <a:srgbClr val="E6E4E4"/>
    <a:srgbClr val="E7E7E7"/>
    <a:srgbClr val="94C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834" autoAdjust="0"/>
    <p:restoredTop sz="81395" autoAdjust="0"/>
  </p:normalViewPr>
  <p:slideViewPr>
    <p:cSldViewPr snapToGrid="0" snapToObjects="1">
      <p:cViewPr varScale="1">
        <p:scale>
          <a:sx n="84" d="100"/>
          <a:sy n="84" d="100"/>
        </p:scale>
        <p:origin x="108" y="270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52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4020" y="-96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076" cy="500470"/>
          </a:xfrm>
          <a:prstGeom prst="rect">
            <a:avLst/>
          </a:prstGeom>
        </p:spPr>
        <p:txBody>
          <a:bodyPr vert="horz" lIns="89182" tIns="44591" rIns="89182" bIns="4459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549" y="2"/>
            <a:ext cx="2985076" cy="500470"/>
          </a:xfrm>
          <a:prstGeom prst="rect">
            <a:avLst/>
          </a:prstGeom>
        </p:spPr>
        <p:txBody>
          <a:bodyPr vert="horz" lIns="89182" tIns="44591" rIns="89182" bIns="44591" rtlCol="0"/>
          <a:lstStyle>
            <a:lvl1pPr algn="r">
              <a:defRPr sz="1200"/>
            </a:lvl1pPr>
          </a:lstStyle>
          <a:p>
            <a:fld id="{B4CF696A-C276-44B0-A52E-CDC1B348BB71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518277"/>
            <a:ext cx="2985076" cy="500470"/>
          </a:xfrm>
          <a:prstGeom prst="rect">
            <a:avLst/>
          </a:prstGeom>
        </p:spPr>
        <p:txBody>
          <a:bodyPr vert="horz" lIns="89182" tIns="44591" rIns="89182" bIns="4459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549" y="9518277"/>
            <a:ext cx="2985076" cy="500470"/>
          </a:xfrm>
          <a:prstGeom prst="rect">
            <a:avLst/>
          </a:prstGeom>
        </p:spPr>
        <p:txBody>
          <a:bodyPr vert="horz" lIns="89182" tIns="44591" rIns="89182" bIns="44591" rtlCol="0" anchor="b"/>
          <a:lstStyle>
            <a:lvl1pPr algn="r">
              <a:defRPr sz="1200"/>
            </a:lvl1pPr>
          </a:lstStyle>
          <a:p>
            <a:fld id="{602A4C1E-AD61-48F0-9586-C0EA25BB3A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1766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84870" cy="501015"/>
          </a:xfrm>
          <a:prstGeom prst="rect">
            <a:avLst/>
          </a:prstGeom>
        </p:spPr>
        <p:txBody>
          <a:bodyPr vert="horz" lIns="92313" tIns="46156" rIns="92313" bIns="461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4"/>
            <a:ext cx="2984870" cy="501015"/>
          </a:xfrm>
          <a:prstGeom prst="rect">
            <a:avLst/>
          </a:prstGeom>
        </p:spPr>
        <p:txBody>
          <a:bodyPr vert="horz" lIns="92313" tIns="46156" rIns="92313" bIns="46156" rtlCol="0"/>
          <a:lstStyle>
            <a:lvl1pPr algn="r">
              <a:defRPr sz="1200"/>
            </a:lvl1pPr>
          </a:lstStyle>
          <a:p>
            <a:fld id="{84C8A77F-3D00-445F-B220-9D8F98DF2D8C}" type="datetimeFigureOut">
              <a:rPr lang="de-DE" smtClean="0"/>
              <a:pPr/>
              <a:t>27.02.2020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3" tIns="46156" rIns="92313" bIns="461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8" y="4759645"/>
            <a:ext cx="5510530" cy="4509135"/>
          </a:xfrm>
          <a:prstGeom prst="rect">
            <a:avLst/>
          </a:prstGeom>
        </p:spPr>
        <p:txBody>
          <a:bodyPr vert="horz" lIns="92313" tIns="46156" rIns="92313" bIns="4615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517548"/>
            <a:ext cx="2984870" cy="501015"/>
          </a:xfrm>
          <a:prstGeom prst="rect">
            <a:avLst/>
          </a:prstGeom>
        </p:spPr>
        <p:txBody>
          <a:bodyPr vert="horz" lIns="92313" tIns="46156" rIns="92313" bIns="461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7548"/>
            <a:ext cx="2984870" cy="501015"/>
          </a:xfrm>
          <a:prstGeom prst="rect">
            <a:avLst/>
          </a:prstGeom>
        </p:spPr>
        <p:txBody>
          <a:bodyPr vert="horz" lIns="92313" tIns="46156" rIns="92313" bIns="46156" rtlCol="0" anchor="b"/>
          <a:lstStyle>
            <a:lvl1pPr algn="r">
              <a:defRPr sz="1200"/>
            </a:lvl1pPr>
          </a:lstStyle>
          <a:p>
            <a:fld id="{2FF142B0-932D-45B5-941B-F78BA9A066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8701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38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93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235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480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60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410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53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-3"/>
            <a:ext cx="9122400" cy="7066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Inhaltsplatzhalter 5" descr="Label_RUB_WEISS-BLAU_s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7600" y="0"/>
            <a:ext cx="1440000" cy="1440000"/>
          </a:xfrm>
          <a:prstGeom prst="rect">
            <a:avLst/>
          </a:prstGeom>
        </p:spPr>
      </p:pic>
      <p:pic>
        <p:nvPicPr>
          <p:cNvPr id="4" name="Grafik 3" descr="Wortmarke_BLAU_s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0" y="468000"/>
            <a:ext cx="2376000" cy="155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-2"/>
            <a:ext cx="9601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Inhaltsplatzhalter 5" descr="Label_RUB_WEISS-BLAU_s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8800" y="0"/>
            <a:ext cx="720000" cy="720000"/>
          </a:xfrm>
          <a:prstGeom prst="rect">
            <a:avLst/>
          </a:prstGeom>
        </p:spPr>
      </p:pic>
      <p:pic>
        <p:nvPicPr>
          <p:cNvPr id="10" name="Grafik 9" descr="Wortmarke_BLAU_s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0" y="229288"/>
            <a:ext cx="1728000" cy="112953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9194740" y="7138217"/>
            <a:ext cx="36671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CF035EB-F284-40BB-A304-AA520D83863F}" type="slidenum">
              <a:rPr lang="de-DE" sz="1000" baseline="0" smtClean="0">
                <a:latin typeface="Arial" pitchFamily="34" charset="0"/>
                <a:cs typeface="Arial" pitchFamily="34" charset="0"/>
              </a:rPr>
              <a:pPr algn="r"/>
              <a:t>‹Nr.›</a:t>
            </a:fld>
            <a:endParaRPr lang="de-DE" sz="1000" baseline="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7178" y="433473"/>
            <a:ext cx="7215518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4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der Präsentation</a:t>
            </a:r>
          </a:p>
          <a:p>
            <a:r>
              <a:rPr lang="de-DE" sz="3400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Sub-Titel der Präsentation</a:t>
            </a:r>
          </a:p>
          <a:p>
            <a:r>
              <a:rPr lang="de-DE" sz="3400" b="1" baseline="0" dirty="0">
                <a:solidFill>
                  <a:srgbClr val="8DAE10"/>
                </a:solidFill>
                <a:latin typeface="Arial" pitchFamily="34" charset="0"/>
                <a:cs typeface="Arial" pitchFamily="34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7178" y="2207462"/>
            <a:ext cx="721551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FAKULTÄT XY</a:t>
            </a:r>
          </a:p>
          <a:p>
            <a:r>
              <a:rPr lang="de-DE" sz="1400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Professur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452" y="2838985"/>
            <a:ext cx="721551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Headline bei längeren Headlines</a:t>
            </a:r>
          </a:p>
          <a:p>
            <a:r>
              <a:rPr lang="de-DE" sz="3000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Subheadline – optional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7178" y="3997842"/>
            <a:ext cx="4460258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>
                <a:latin typeface="Arial" pitchFamily="34" charset="0"/>
                <a:cs typeface="Arial" pitchFamily="34" charset="0"/>
              </a:rPr>
              <a:t> 1</a:t>
            </a: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>
                <a:latin typeface="Arial" pitchFamily="34" charset="0"/>
                <a:cs typeface="Arial" pitchFamily="34" charset="0"/>
              </a:rPr>
              <a:t> 2</a:t>
            </a: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>
                <a:latin typeface="Arial" pitchFamily="34" charset="0"/>
                <a:cs typeface="Arial" pitchFamily="34" charset="0"/>
              </a:rPr>
              <a:t> 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8280" y="7142594"/>
            <a:ext cx="84296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baseline="0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PRÄSENTATION </a:t>
            </a:r>
            <a:r>
              <a:rPr lang="de-DE" sz="1000" baseline="0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PRÄSENTATION | Bochum | XX. – XX. Monat Jahr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7178" y="5348170"/>
            <a:ext cx="446025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700"/>
              </a:lnSpc>
              <a:buSzPct val="130000"/>
            </a:pPr>
            <a:r>
              <a:rPr lang="de-DE" dirty="0" err="1">
                <a:latin typeface="Arial" pitchFamily="34" charset="0"/>
                <a:cs typeface="Arial" pitchFamily="34" charset="0"/>
              </a:rPr>
              <a:t>Cidunt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adignis</a:t>
            </a:r>
            <a:r>
              <a:rPr lang="de-DE" dirty="0">
                <a:latin typeface="Arial" pitchFamily="34" charset="0"/>
                <a:cs typeface="Arial" pitchFamily="34" charset="0"/>
              </a:rPr>
              <a:t> am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venibh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etue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alit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erostio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dipisisi</a:t>
            </a:r>
            <a:r>
              <a:rPr lang="de-DE" dirty="0">
                <a:latin typeface="Arial" pitchFamily="34" charset="0"/>
                <a:cs typeface="Arial" pitchFamily="34" charset="0"/>
              </a:rPr>
              <a:t> er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aliquissi</a:t>
            </a:r>
            <a:r>
              <a:rPr lang="de-DE" dirty="0">
                <a:latin typeface="Arial" pitchFamily="34" charset="0"/>
                <a:cs typeface="Arial" pitchFamily="34" charset="0"/>
              </a:rPr>
              <a:t>.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Unt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lortio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digna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cor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sum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vel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il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utem</a:t>
            </a:r>
            <a:r>
              <a:rPr lang="de-DE" dirty="0">
                <a:latin typeface="Arial" pitchFamily="34" charset="0"/>
                <a:cs typeface="Arial" pitchFamily="34" charset="0"/>
              </a:rPr>
              <a:t> ad et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nosto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od</a:t>
            </a:r>
            <a:r>
              <a:rPr lang="de-DE" dirty="0">
                <a:latin typeface="Arial" pitchFamily="34" charset="0"/>
                <a:cs typeface="Arial" pitchFamily="34" charset="0"/>
              </a:rPr>
              <a:t> magna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feugait</a:t>
            </a:r>
            <a:r>
              <a:rPr lang="de-DE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Hintergrund_0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4"/>
            <a:ext cx="10080625" cy="755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320214" y="1143872"/>
            <a:ext cx="909810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Die (bundesgesetzliche) Reform der Grundsteuer</a:t>
            </a:r>
            <a:br>
              <a:rPr lang="de-DE" sz="32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</a:br>
            <a:endParaRPr lang="de-DE" sz="600" dirty="0">
              <a:solidFill>
                <a:srgbClr val="0035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b="1" dirty="0" err="1">
                <a:solidFill>
                  <a:srgbClr val="8DAE10"/>
                </a:solidFill>
                <a:latin typeface="Arial" pitchFamily="34" charset="0"/>
                <a:cs typeface="Arial" pitchFamily="34" charset="0"/>
              </a:rPr>
              <a:t>DStJG</a:t>
            </a:r>
            <a:r>
              <a:rPr lang="de-DE" b="1" dirty="0">
                <a:solidFill>
                  <a:srgbClr val="8DAE10"/>
                </a:solidFill>
                <a:latin typeface="Arial" pitchFamily="34" charset="0"/>
                <a:cs typeface="Arial" pitchFamily="34" charset="0"/>
              </a:rPr>
              <a:t>-Regionaltagung in Hannover am 25. Februar 2020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20214" y="4665944"/>
            <a:ext cx="7744286" cy="1877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200" b="1" dirty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Universitätsprofessor Dr. Marcel Krumm</a:t>
            </a:r>
          </a:p>
          <a:p>
            <a:pPr>
              <a:spcBef>
                <a:spcPts val="1200"/>
              </a:spcBef>
            </a:pPr>
            <a:r>
              <a:rPr lang="de-DE" dirty="0">
                <a:latin typeface="Arial" pitchFamily="34" charset="0"/>
                <a:cs typeface="Arial" pitchFamily="34" charset="0"/>
              </a:rPr>
              <a:t>Lehrstuhl für Öffentliches Recht und Steuerrecht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Rechtswissenschaftliche Fakultät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der Westfälischen Wilhelms-Universität Münster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>
                <a:latin typeface="Arial" pitchFamily="34" charset="0"/>
                <a:cs typeface="Arial" pitchFamily="34" charset="0"/>
              </a:rPr>
              <a:t>im zweiten Hauptamt Richter am Finanzgericht Münster</a:t>
            </a:r>
          </a:p>
        </p:txBody>
      </p:sp>
    </p:spTree>
    <p:extLst>
      <p:ext uri="{BB962C8B-B14F-4D97-AF65-F5344CB8AC3E}">
        <p14:creationId xmlns:p14="http://schemas.microsoft.com/office/powerpoint/2010/main" val="145324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437177" y="1230053"/>
            <a:ext cx="9334896" cy="45012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Überblick über das neue Recht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Bewertungs- und Hebesatzkonzept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Mitwirkungspflichten und Automationsstrategie</a:t>
            </a:r>
          </a:p>
          <a:p>
            <a:pPr lvl="1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(ausgewählte) Diskussionspunkte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Belastungsgrund und seine Umsetzung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Datengrundlage und ihre Verbindlichkeit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Gemeindeeinheitliche Bewertungsfaktoren beim Ertragswertverfahren und Gleichheitssatz  </a:t>
            </a:r>
          </a:p>
          <a:p>
            <a:pPr lvl="1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Die Abweichungskompetenz der Länder nach § 72 III GG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460152" y="71548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68280" y="7231494"/>
            <a:ext cx="84296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Grundsteuer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Hannover am 20.2.2020 | Folie </a:t>
            </a:r>
            <a:fld id="{50E70851-1984-49DD-9E36-DC846EE0D661}" type="slidenum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fld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4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1A535967-2B91-4956-84A8-DFAD363CD6AE}"/>
              </a:ext>
            </a:extLst>
          </p:cNvPr>
          <p:cNvSpPr/>
          <p:nvPr/>
        </p:nvSpPr>
        <p:spPr>
          <a:xfrm>
            <a:off x="269864" y="888546"/>
            <a:ext cx="9259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Grundsteuerwert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395178E-1CC7-4E18-A893-4471A99AEFCA}"/>
              </a:ext>
            </a:extLst>
          </p:cNvPr>
          <p:cNvSpPr/>
          <p:nvPr/>
        </p:nvSpPr>
        <p:spPr>
          <a:xfrm>
            <a:off x="205116" y="1469252"/>
            <a:ext cx="4694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Land- und </a:t>
            </a:r>
            <a:r>
              <a:rPr lang="de-DE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forstwirtschaft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liches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Vermögen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5700023-BCB0-4E80-8B1E-6699457BBC5A}"/>
              </a:ext>
            </a:extLst>
          </p:cNvPr>
          <p:cNvSpPr/>
          <p:nvPr/>
        </p:nvSpPr>
        <p:spPr>
          <a:xfrm>
            <a:off x="5000880" y="1469252"/>
            <a:ext cx="4694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Grundvermögen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FEF386-B389-4040-9647-25066AD83AEC}"/>
              </a:ext>
            </a:extLst>
          </p:cNvPr>
          <p:cNvSpPr/>
          <p:nvPr/>
        </p:nvSpPr>
        <p:spPr>
          <a:xfrm>
            <a:off x="2621739" y="2229886"/>
            <a:ext cx="4694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bebaute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Grundstücke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D8BA5C9-85B3-4EF0-BD7E-DCACD0143080}"/>
              </a:ext>
            </a:extLst>
          </p:cNvPr>
          <p:cNvSpPr/>
          <p:nvPr/>
        </p:nvSpPr>
        <p:spPr>
          <a:xfrm>
            <a:off x="5849754" y="3235018"/>
            <a:ext cx="4694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unbebaute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Grundstücke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 Verbindung 23">
            <a:extLst>
              <a:ext uri="{FF2B5EF4-FFF2-40B4-BE49-F238E27FC236}">
                <a16:creationId xmlns:a16="http://schemas.microsoft.com/office/drawing/2014/main" id="{2390AFA2-BBD1-4750-B020-849025991B9E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 flipH="1">
            <a:off x="2552251" y="1288656"/>
            <a:ext cx="2347135" cy="18059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3">
            <a:extLst>
              <a:ext uri="{FF2B5EF4-FFF2-40B4-BE49-F238E27FC236}">
                <a16:creationId xmlns:a16="http://schemas.microsoft.com/office/drawing/2014/main" id="{F0305002-8827-4AE0-BC72-937732CDC347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>
            <a:off x="4899386" y="1288656"/>
            <a:ext cx="2448629" cy="18059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3">
            <a:extLst>
              <a:ext uri="{FF2B5EF4-FFF2-40B4-BE49-F238E27FC236}">
                <a16:creationId xmlns:a16="http://schemas.microsoft.com/office/drawing/2014/main" id="{6CD108E6-6BF4-47CA-96EB-68DA6EF52802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4968874" y="1869362"/>
            <a:ext cx="2379141" cy="36052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3">
            <a:extLst>
              <a:ext uri="{FF2B5EF4-FFF2-40B4-BE49-F238E27FC236}">
                <a16:creationId xmlns:a16="http://schemas.microsoft.com/office/drawing/2014/main" id="{8E10F24C-1D42-402F-B1A5-25DA718BAC8E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>
            <a:off x="7348015" y="1869362"/>
            <a:ext cx="848874" cy="136565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6EF924E0-D658-4CCB-B631-4D223F7D3F26}"/>
              </a:ext>
            </a:extLst>
          </p:cNvPr>
          <p:cNvSpPr/>
          <p:nvPr/>
        </p:nvSpPr>
        <p:spPr>
          <a:xfrm>
            <a:off x="-375909" y="3206060"/>
            <a:ext cx="42144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Ein-/Zweifamilienhaus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Mietwohngrundstück 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Wohnungseigentum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D506A0D-DCCB-4834-87A1-F90EA01388B2}"/>
              </a:ext>
            </a:extLst>
          </p:cNvPr>
          <p:cNvSpPr/>
          <p:nvPr/>
        </p:nvSpPr>
        <p:spPr>
          <a:xfrm>
            <a:off x="3210403" y="3200649"/>
            <a:ext cx="35264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Geschäftsgrundstücke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gemischt-genutzte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Grundstücke</a:t>
            </a:r>
          </a:p>
        </p:txBody>
      </p:sp>
      <p:cxnSp>
        <p:nvCxnSpPr>
          <p:cNvPr id="27" name="Gerade Verbindung 23">
            <a:extLst>
              <a:ext uri="{FF2B5EF4-FFF2-40B4-BE49-F238E27FC236}">
                <a16:creationId xmlns:a16="http://schemas.microsoft.com/office/drawing/2014/main" id="{B4829BD6-E905-44F6-8549-C14E677CE096}"/>
              </a:ext>
            </a:extLst>
          </p:cNvPr>
          <p:cNvCxnSpPr>
            <a:cxnSpLocks/>
            <a:stCxn id="16" idx="2"/>
            <a:endCxn id="25" idx="0"/>
          </p:cNvCxnSpPr>
          <p:nvPr/>
        </p:nvCxnSpPr>
        <p:spPr>
          <a:xfrm flipH="1">
            <a:off x="1731333" y="2937772"/>
            <a:ext cx="3237541" cy="2682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3">
            <a:extLst>
              <a:ext uri="{FF2B5EF4-FFF2-40B4-BE49-F238E27FC236}">
                <a16:creationId xmlns:a16="http://schemas.microsoft.com/office/drawing/2014/main" id="{2FFFCDBB-1B3A-4C18-BE0A-C96D28E3F7E0}"/>
              </a:ext>
            </a:extLst>
          </p:cNvPr>
          <p:cNvCxnSpPr>
            <a:cxnSpLocks/>
            <a:stCxn id="16" idx="2"/>
            <a:endCxn id="26" idx="0"/>
          </p:cNvCxnSpPr>
          <p:nvPr/>
        </p:nvCxnSpPr>
        <p:spPr>
          <a:xfrm>
            <a:off x="4968874" y="2937772"/>
            <a:ext cx="4763" cy="26287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E863AC25-3A82-4E48-943B-D01877029434}"/>
              </a:ext>
            </a:extLst>
          </p:cNvPr>
          <p:cNvSpPr/>
          <p:nvPr/>
        </p:nvSpPr>
        <p:spPr>
          <a:xfrm>
            <a:off x="-357819" y="4547782"/>
            <a:ext cx="4214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Ertragswertverfahren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B658EFF-D9B7-4671-AE3A-00FFFC7646F2}"/>
              </a:ext>
            </a:extLst>
          </p:cNvPr>
          <p:cNvSpPr/>
          <p:nvPr/>
        </p:nvSpPr>
        <p:spPr>
          <a:xfrm>
            <a:off x="2861632" y="4542371"/>
            <a:ext cx="4214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Sachwertverfahren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BA4135C-7F14-4838-B38F-236527036827}"/>
              </a:ext>
            </a:extLst>
          </p:cNvPr>
          <p:cNvSpPr/>
          <p:nvPr/>
        </p:nvSpPr>
        <p:spPr>
          <a:xfrm>
            <a:off x="6097691" y="4542371"/>
            <a:ext cx="4214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Vergleichswertverfahren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Pfeil nach unten 14">
            <a:extLst>
              <a:ext uri="{FF2B5EF4-FFF2-40B4-BE49-F238E27FC236}">
                <a16:creationId xmlns:a16="http://schemas.microsoft.com/office/drawing/2014/main" id="{33755073-B701-4219-A6BB-EBB4B336C8A2}"/>
              </a:ext>
            </a:extLst>
          </p:cNvPr>
          <p:cNvSpPr/>
          <p:nvPr/>
        </p:nvSpPr>
        <p:spPr>
          <a:xfrm>
            <a:off x="1250400" y="4265234"/>
            <a:ext cx="980915" cy="262552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unten 14">
            <a:extLst>
              <a:ext uri="{FF2B5EF4-FFF2-40B4-BE49-F238E27FC236}">
                <a16:creationId xmlns:a16="http://schemas.microsoft.com/office/drawing/2014/main" id="{05B858F6-0A0C-4704-8B78-A916915B9F6E}"/>
              </a:ext>
            </a:extLst>
          </p:cNvPr>
          <p:cNvSpPr/>
          <p:nvPr/>
        </p:nvSpPr>
        <p:spPr>
          <a:xfrm>
            <a:off x="4478416" y="4265234"/>
            <a:ext cx="980915" cy="262552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unten 14">
            <a:extLst>
              <a:ext uri="{FF2B5EF4-FFF2-40B4-BE49-F238E27FC236}">
                <a16:creationId xmlns:a16="http://schemas.microsoft.com/office/drawing/2014/main" id="{DE9751C7-7205-4C2B-96D2-299E1D118319}"/>
              </a:ext>
            </a:extLst>
          </p:cNvPr>
          <p:cNvSpPr/>
          <p:nvPr/>
        </p:nvSpPr>
        <p:spPr>
          <a:xfrm>
            <a:off x="7706432" y="4274607"/>
            <a:ext cx="980915" cy="262552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1E17A6F-036B-4107-9F97-EFCE6A734CC1}"/>
              </a:ext>
            </a:extLst>
          </p:cNvPr>
          <p:cNvSpPr/>
          <p:nvPr/>
        </p:nvSpPr>
        <p:spPr>
          <a:xfrm>
            <a:off x="423770" y="5247668"/>
            <a:ext cx="278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Messzahl 0,034 %</a:t>
            </a:r>
            <a:b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085C8BC-325D-46E0-98CC-B8E6D253F1AC}"/>
              </a:ext>
            </a:extLst>
          </p:cNvPr>
          <p:cNvCxnSpPr/>
          <p:nvPr/>
        </p:nvCxnSpPr>
        <p:spPr>
          <a:xfrm>
            <a:off x="423770" y="5124450"/>
            <a:ext cx="9502786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39D446DE-9D43-437E-B7A9-A0DA2198EE9C}"/>
              </a:ext>
            </a:extLst>
          </p:cNvPr>
          <p:cNvSpPr/>
          <p:nvPr/>
        </p:nvSpPr>
        <p:spPr>
          <a:xfrm>
            <a:off x="2481517" y="5247668"/>
            <a:ext cx="50387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Messzahl 0,034 %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4D49231-57E8-4B0F-A2B0-24ECA681D9EC}"/>
              </a:ext>
            </a:extLst>
          </p:cNvPr>
          <p:cNvSpPr/>
          <p:nvPr/>
        </p:nvSpPr>
        <p:spPr>
          <a:xfrm>
            <a:off x="5685570" y="5247668"/>
            <a:ext cx="50387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Messzahl 0,034 %</a:t>
            </a:r>
            <a:endParaRPr 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81DFD680-6EDC-45E4-86FE-AC42ABF87193}"/>
              </a:ext>
            </a:extLst>
          </p:cNvPr>
          <p:cNvSpPr/>
          <p:nvPr/>
        </p:nvSpPr>
        <p:spPr>
          <a:xfrm>
            <a:off x="-41889" y="5544461"/>
            <a:ext cx="3737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30000"/>
            </a:pP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10 % für Denkmäler</a:t>
            </a:r>
          </a:p>
          <a:p>
            <a:pPr algn="ctr">
              <a:buSzPct val="130000"/>
            </a:pP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- 25 % bei Wohnraumförderung o. von gemeinnützigen o. von Gemeinden beherrschten Wohnungsbau-Ges.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F87FCCA-8355-4D9E-8B9F-046A7138C7F8}"/>
              </a:ext>
            </a:extLst>
          </p:cNvPr>
          <p:cNvSpPr/>
          <p:nvPr/>
        </p:nvSpPr>
        <p:spPr>
          <a:xfrm>
            <a:off x="3132378" y="5601611"/>
            <a:ext cx="373700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- 10 % für Denkmäler</a:t>
            </a:r>
          </a:p>
        </p:txBody>
      </p: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83168808-E7D1-4638-97DC-25AE9EEC3A65}"/>
              </a:ext>
            </a:extLst>
          </p:cNvPr>
          <p:cNvCxnSpPr/>
          <p:nvPr/>
        </p:nvCxnSpPr>
        <p:spPr>
          <a:xfrm>
            <a:off x="423770" y="6724650"/>
            <a:ext cx="9502786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8" name="Rechteck 57">
            <a:extLst>
              <a:ext uri="{FF2B5EF4-FFF2-40B4-BE49-F238E27FC236}">
                <a16:creationId xmlns:a16="http://schemas.microsoft.com/office/drawing/2014/main" id="{D842C10F-B16C-4FC9-90F9-B05FE15C8BEE}"/>
              </a:ext>
            </a:extLst>
          </p:cNvPr>
          <p:cNvSpPr/>
          <p:nvPr/>
        </p:nvSpPr>
        <p:spPr>
          <a:xfrm>
            <a:off x="423769" y="6910078"/>
            <a:ext cx="2786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Grundsteuer B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E12E360-6F56-4C5C-B233-90D6562779CD}"/>
              </a:ext>
            </a:extLst>
          </p:cNvPr>
          <p:cNvSpPr/>
          <p:nvPr/>
        </p:nvSpPr>
        <p:spPr>
          <a:xfrm>
            <a:off x="3607563" y="6910078"/>
            <a:ext cx="2786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Grundsteuer B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A5E30010-50DD-4DDF-B3CC-1E50AB6EE966}"/>
              </a:ext>
            </a:extLst>
          </p:cNvPr>
          <p:cNvSpPr/>
          <p:nvPr/>
        </p:nvSpPr>
        <p:spPr>
          <a:xfrm>
            <a:off x="6736870" y="6910078"/>
            <a:ext cx="2786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  <a:buSzPct val="130000"/>
            </a:pPr>
            <a:r>
              <a:rPr 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Grundsteuer B 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/ C</a:t>
            </a:r>
          </a:p>
        </p:txBody>
      </p:sp>
    </p:spTree>
    <p:extLst>
      <p:ext uri="{BB962C8B-B14F-4D97-AF65-F5344CB8AC3E}">
        <p14:creationId xmlns:p14="http://schemas.microsoft.com/office/powerpoint/2010/main" val="128415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5">
            <a:extLst>
              <a:ext uri="{FF2B5EF4-FFF2-40B4-BE49-F238E27FC236}">
                <a16:creationId xmlns:a16="http://schemas.microsoft.com/office/drawing/2014/main" id="{40A8D0E6-F2E5-459C-A86C-BC7683FE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94" y="962905"/>
            <a:ext cx="4543419" cy="8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abgezinster Bodenwert</a:t>
            </a:r>
          </a:p>
          <a:p>
            <a:pPr algn="ctr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1. Ermittlung des Bodenwerts         </a:t>
            </a:r>
          </a:p>
          <a:p>
            <a:pPr algn="ctr"/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Bodenrichtwert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ctr"/>
            <a:r>
              <a:rPr lang="de-DE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Grundstücksgröße</a:t>
            </a:r>
          </a:p>
          <a:p>
            <a:pPr algn="ctr"/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 EFH/ZFH ggfs. noch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Anwen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eines </a:t>
            </a: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Umrechnungs-</a:t>
            </a:r>
            <a:b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koeffizienten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(§ 257 I BewG, Anl. 36)</a:t>
            </a:r>
          </a:p>
          <a:p>
            <a:pPr algn="ctr"/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Abzinsung des Bodenwertes</a:t>
            </a:r>
          </a:p>
          <a:p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Bodenwert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</a:p>
          <a:p>
            <a:pPr algn="ctr"/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Abzinsungsfaktor </a:t>
            </a:r>
            <a:b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(in Abhängigkeit von </a:t>
            </a: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Liegenschaftszins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[differenziert nach Grundstücksart +/- </a:t>
            </a:r>
            <a:r>
              <a:rPr lang="de-DE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Korrektur nach § 256 II, III BewG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] und </a:t>
            </a: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Restnutzungsdauer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DB55195D-6E73-492B-840B-2AC265A8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1" y="962904"/>
            <a:ext cx="5334000" cy="8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kapitalisierter Reinertrag des Grundstücks</a:t>
            </a:r>
          </a:p>
          <a:p>
            <a:pPr algn="ctr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1. Ermittlung des Reinertrages</a:t>
            </a:r>
          </a:p>
          <a:p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(gemeindeeinheitlicher) 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jährlicher Rohertrag </a:t>
            </a:r>
            <a:b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(= [</a:t>
            </a:r>
            <a:r>
              <a:rPr lang="de-DE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Nettokaltmiete nach Anl. 39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differenziert nach Bundesland, Grundstücksart, Wohnfläche und Baujahr </a:t>
            </a:r>
            <a:r>
              <a:rPr lang="de-DE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+/- Mietniveaukorrektur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die von - 22,5 % bis + 32,5 % reicht] x 12 Monate x </a:t>
            </a:r>
            <a:r>
              <a:rPr 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Wohnfläche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./.</a:t>
            </a: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(pauschalierte) </a:t>
            </a:r>
            <a:r>
              <a:rPr lang="de-DE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Bewirtschaftungskosten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(Anlage 40, nach </a:t>
            </a: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Restnutzungsdauer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Grundstücksart differenziert)</a:t>
            </a:r>
          </a:p>
          <a:p>
            <a:pPr algn="ctr"/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Kapitalisierung des Reinertrages</a:t>
            </a:r>
          </a:p>
          <a:p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Reinertrag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Kapitalisierungsfaktor </a:t>
            </a:r>
            <a:b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(in Abhängigkeit von </a:t>
            </a:r>
            <a:r>
              <a:rPr lang="de-DE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Liegenschaftszins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[differenziert nach Grundstücksart +/- </a:t>
            </a:r>
            <a:r>
              <a:rPr lang="de-DE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Korrektur nach § 256 II, III BewG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] und </a:t>
            </a: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Restnutzungsdauer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Pfeil nach unten 14">
            <a:extLst>
              <a:ext uri="{FF2B5EF4-FFF2-40B4-BE49-F238E27FC236}">
                <a16:creationId xmlns:a16="http://schemas.microsoft.com/office/drawing/2014/main" id="{7DF76978-EC3D-49FE-85E0-4EF2C3BDF97E}"/>
              </a:ext>
            </a:extLst>
          </p:cNvPr>
          <p:cNvSpPr/>
          <p:nvPr/>
        </p:nvSpPr>
        <p:spPr>
          <a:xfrm>
            <a:off x="2159945" y="1365945"/>
            <a:ext cx="980915" cy="262552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14">
            <a:extLst>
              <a:ext uri="{FF2B5EF4-FFF2-40B4-BE49-F238E27FC236}">
                <a16:creationId xmlns:a16="http://schemas.microsoft.com/office/drawing/2014/main" id="{C5947A1A-5BE7-4EF3-A591-C2D4475880CF}"/>
              </a:ext>
            </a:extLst>
          </p:cNvPr>
          <p:cNvSpPr/>
          <p:nvPr/>
        </p:nvSpPr>
        <p:spPr>
          <a:xfrm>
            <a:off x="6939765" y="1369979"/>
            <a:ext cx="980915" cy="262551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schweifte Klammer links 24">
            <a:extLst>
              <a:ext uri="{FF2B5EF4-FFF2-40B4-BE49-F238E27FC236}">
                <a16:creationId xmlns:a16="http://schemas.microsoft.com/office/drawing/2014/main" id="{D568377A-64B0-43F0-866C-1268239DDBD9}"/>
              </a:ext>
            </a:extLst>
          </p:cNvPr>
          <p:cNvSpPr/>
          <p:nvPr/>
        </p:nvSpPr>
        <p:spPr>
          <a:xfrm rot="16200000">
            <a:off x="4908796" y="1921232"/>
            <a:ext cx="401934" cy="9324619"/>
          </a:xfrm>
          <a:prstGeom prst="leftBrace">
            <a:avLst>
              <a:gd name="adj1" fmla="val 63333"/>
              <a:gd name="adj2" fmla="val 4893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3BCCF48B-CD1B-4410-B65F-273DE8B2F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51" y="6645312"/>
            <a:ext cx="9025457" cy="87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Ertragswert </a:t>
            </a:r>
            <a:b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(vorbehaltlich Mindestwert: 75 % des Bodenwertes)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4D642DAB-74C3-4E40-8307-B91E7551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9595" y="908194"/>
            <a:ext cx="9025457" cy="4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cxnSp>
        <p:nvCxnSpPr>
          <p:cNvPr id="28" name="Gerade Verbindung 9">
            <a:extLst>
              <a:ext uri="{FF2B5EF4-FFF2-40B4-BE49-F238E27FC236}">
                <a16:creationId xmlns:a16="http://schemas.microsoft.com/office/drawing/2014/main" id="{FF83017D-E469-498B-87CE-39C8C2631291}"/>
              </a:ext>
            </a:extLst>
          </p:cNvPr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36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5">
            <a:extLst>
              <a:ext uri="{FF2B5EF4-FFF2-40B4-BE49-F238E27FC236}">
                <a16:creationId xmlns:a16="http://schemas.microsoft.com/office/drawing/2014/main" id="{AD97F374-A94F-4948-9F63-3172539C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51" y="962904"/>
            <a:ext cx="8525099" cy="8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Datengrundlage für den Reinertrag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„Statistisch ermittelte Erträge“ (Auszug für Niedersachsen und NRW)</a:t>
            </a: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D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2. Mietpreisniveau-Anpassung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9AEF263-3086-49A9-A7DB-0C664E3EA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53426"/>
              </p:ext>
            </p:extLst>
          </p:nvPr>
        </p:nvGraphicFramePr>
        <p:xfrm>
          <a:off x="516720" y="1850363"/>
          <a:ext cx="894292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7560">
                  <a:extLst>
                    <a:ext uri="{9D8B030D-6E8A-4147-A177-3AD203B41FA5}">
                      <a16:colId xmlns:a16="http://schemas.microsoft.com/office/drawing/2014/main" val="3466091671"/>
                    </a:ext>
                  </a:extLst>
                </a:gridCol>
                <a:gridCol w="2044295">
                  <a:extLst>
                    <a:ext uri="{9D8B030D-6E8A-4147-A177-3AD203B41FA5}">
                      <a16:colId xmlns:a16="http://schemas.microsoft.com/office/drawing/2014/main" val="171761231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57530442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126128875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8675938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4017766070"/>
                    </a:ext>
                  </a:extLst>
                </a:gridCol>
                <a:gridCol w="1049065">
                  <a:extLst>
                    <a:ext uri="{9D8B030D-6E8A-4147-A177-3AD203B41FA5}">
                      <a16:colId xmlns:a16="http://schemas.microsoft.com/office/drawing/2014/main" val="2511939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Gebäudeart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Wohnfläche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 1948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1949 - 1978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1979 - 1990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1991 - 2000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 2001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645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Einfamilien-haus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60qm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2069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60qm - 100qm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8352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13198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Zweifamilien-haus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60qm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5368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60qm - 100qm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678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72370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Mietwohn-grundstück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60qm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766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60qm - 100qm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114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100qm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060153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3C38E98-1D2E-4B36-B6B7-25A44F3A7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51718"/>
              </p:ext>
            </p:extLst>
          </p:nvPr>
        </p:nvGraphicFramePr>
        <p:xfrm>
          <a:off x="539572" y="6080641"/>
          <a:ext cx="8920068" cy="131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160">
                  <a:extLst>
                    <a:ext uri="{9D8B030D-6E8A-4147-A177-3AD203B41FA5}">
                      <a16:colId xmlns:a16="http://schemas.microsoft.com/office/drawing/2014/main" val="3273551977"/>
                    </a:ext>
                  </a:extLst>
                </a:gridCol>
                <a:gridCol w="1534205">
                  <a:extLst>
                    <a:ext uri="{9D8B030D-6E8A-4147-A177-3AD203B41FA5}">
                      <a16:colId xmlns:a16="http://schemas.microsoft.com/office/drawing/2014/main" val="4248008105"/>
                    </a:ext>
                  </a:extLst>
                </a:gridCol>
                <a:gridCol w="1559151">
                  <a:extLst>
                    <a:ext uri="{9D8B030D-6E8A-4147-A177-3AD203B41FA5}">
                      <a16:colId xmlns:a16="http://schemas.microsoft.com/office/drawing/2014/main" val="1037394163"/>
                    </a:ext>
                  </a:extLst>
                </a:gridCol>
                <a:gridCol w="1559151">
                  <a:extLst>
                    <a:ext uri="{9D8B030D-6E8A-4147-A177-3AD203B41FA5}">
                      <a16:colId xmlns:a16="http://schemas.microsoft.com/office/drawing/2014/main" val="3479656086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12553108"/>
                    </a:ext>
                  </a:extLst>
                </a:gridCol>
                <a:gridCol w="1373776">
                  <a:extLst>
                    <a:ext uri="{9D8B030D-6E8A-4147-A177-3AD203B41FA5}">
                      <a16:colId xmlns:a16="http://schemas.microsoft.com/office/drawing/2014/main" val="3896198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457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- 22,5 %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Aurich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(Brilon)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- 10 %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Cuxhaven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(Gelsenkirchen)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Osnabrück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(Duisburg)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+ 10 %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Oldenburg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(Münster)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+ 20 %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Lüneburg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(Bonn)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+ 32,5 %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Buchholz in der Nordheide</a:t>
                      </a:r>
                    </a:p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(Köln)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642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3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:a16="http://schemas.microsoft.com/office/drawing/2014/main" id="{40A8D0E6-F2E5-459C-A86C-BC7683FE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94" y="1163792"/>
            <a:ext cx="4543419" cy="8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Bodenwert</a:t>
            </a:r>
          </a:p>
          <a:p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Ermittlung des Bodenwerts         </a:t>
            </a:r>
          </a:p>
          <a:p>
            <a:pPr algn="ctr"/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Bodenrichtwert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ctr"/>
            <a:r>
              <a:rPr lang="de-DE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Grundstücksgröße</a:t>
            </a:r>
          </a:p>
          <a:p>
            <a:pPr algn="ctr"/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DB55195D-6E73-492B-840B-2AC265A8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855" y="1183658"/>
            <a:ext cx="4932215" cy="8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Gebäudesachwert</a:t>
            </a:r>
          </a:p>
          <a:p>
            <a:pPr algn="ctr"/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Gebäudenormalherstellungswert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Brutto-Grundfläche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des Gebäudes x </a:t>
            </a:r>
            <a:r>
              <a:rPr lang="de-DE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preisindexierte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Regelherstellungskosten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nach Anl. 42 differenziert nach Gebäudeart und Baujahr) </a:t>
            </a: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./.</a:t>
            </a: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Alterswertminderung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(Gebäudenormalherstellungswert x [Gebäudealter : </a:t>
            </a:r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typisierte Gesamtnutzungsdauer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], max. 70 %)</a:t>
            </a:r>
          </a:p>
          <a:p>
            <a:pPr algn="ctr"/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feil nach unten 14">
            <a:extLst>
              <a:ext uri="{FF2B5EF4-FFF2-40B4-BE49-F238E27FC236}">
                <a16:creationId xmlns:a16="http://schemas.microsoft.com/office/drawing/2014/main" id="{7DF76978-EC3D-49FE-85E0-4EF2C3BDF97E}"/>
              </a:ext>
            </a:extLst>
          </p:cNvPr>
          <p:cNvSpPr/>
          <p:nvPr/>
        </p:nvSpPr>
        <p:spPr>
          <a:xfrm>
            <a:off x="2159945" y="1557792"/>
            <a:ext cx="980915" cy="262552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14">
            <a:extLst>
              <a:ext uri="{FF2B5EF4-FFF2-40B4-BE49-F238E27FC236}">
                <a16:creationId xmlns:a16="http://schemas.microsoft.com/office/drawing/2014/main" id="{C5947A1A-5BE7-4EF3-A591-C2D4475880CF}"/>
              </a:ext>
            </a:extLst>
          </p:cNvPr>
          <p:cNvSpPr/>
          <p:nvPr/>
        </p:nvSpPr>
        <p:spPr>
          <a:xfrm>
            <a:off x="6939765" y="1589054"/>
            <a:ext cx="980915" cy="262551"/>
          </a:xfrm>
          <a:prstGeom prst="downArrow">
            <a:avLst>
              <a:gd name="adj1" fmla="val 51687"/>
              <a:gd name="adj2" fmla="val 500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schweifte Klammer links 24">
            <a:extLst>
              <a:ext uri="{FF2B5EF4-FFF2-40B4-BE49-F238E27FC236}">
                <a16:creationId xmlns:a16="http://schemas.microsoft.com/office/drawing/2014/main" id="{D568377A-64B0-43F0-866C-1268239DDBD9}"/>
              </a:ext>
            </a:extLst>
          </p:cNvPr>
          <p:cNvSpPr/>
          <p:nvPr/>
        </p:nvSpPr>
        <p:spPr>
          <a:xfrm rot="16200000">
            <a:off x="4908796" y="-434329"/>
            <a:ext cx="401934" cy="9324619"/>
          </a:xfrm>
          <a:prstGeom prst="leftBrace">
            <a:avLst>
              <a:gd name="adj1" fmla="val 63333"/>
              <a:gd name="adj2" fmla="val 4893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3BCCF48B-CD1B-4410-B65F-273DE8B2F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51" y="4664729"/>
            <a:ext cx="9025457" cy="161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vorläufiger Sachwert</a:t>
            </a: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ctr"/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Wertzahl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(in Abhängigkeit von der Höhe des vorläufigen 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Sachwertes und dem Bodenrichtwert)</a:t>
            </a: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Sachwert 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4D642DAB-74C3-4E40-8307-B91E7551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55" y="1090617"/>
            <a:ext cx="9025457" cy="4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F5D37FE7-5714-452A-9280-71C5523BACD4}"/>
              </a:ext>
            </a:extLst>
          </p:cNvPr>
          <p:cNvCxnSpPr/>
          <p:nvPr/>
        </p:nvCxnSpPr>
        <p:spPr>
          <a:xfrm>
            <a:off x="460152" y="71548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EED90611-CC9C-4533-AA80-9567DC2D5A68}"/>
              </a:ext>
            </a:extLst>
          </p:cNvPr>
          <p:cNvSpPr txBox="1"/>
          <p:nvPr/>
        </p:nvSpPr>
        <p:spPr>
          <a:xfrm>
            <a:off x="468280" y="7231494"/>
            <a:ext cx="84296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Grundsteuer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Hannover am 20.2.2020 | Folie </a:t>
            </a:r>
            <a:fld id="{50E70851-1984-49DD-9E36-DC846EE0D661}" type="slidenum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fld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0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437177" y="1230053"/>
            <a:ext cx="9334896" cy="45012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Überblick über das neue Recht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Bewertungs- und Hebesatzkonzept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Mitwirkungspflichten und Automationsstrategie</a:t>
            </a:r>
          </a:p>
          <a:p>
            <a:pPr lvl="1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(ausgewählte) Diskussionspunkte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Belastungsgrund und seine Umsetzung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Datengrundlage und ihre Verbindlichkeit</a:t>
            </a:r>
          </a:p>
          <a:p>
            <a:pPr lvl="1"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Gemeindeeinheitliche Bewertungsfaktoren beim Ertragswertverfahren und Gleichheitssatz  </a:t>
            </a:r>
          </a:p>
          <a:p>
            <a:pPr lvl="1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Die Abweichungskompetenz der Länder nach § 72 III GG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8280" y="561188"/>
            <a:ext cx="450059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Lehrstuhl für Öffentliches Recht und Steuerrecht 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Prof. Dr. Marcel Krumm</a:t>
            </a:r>
          </a:p>
        </p:txBody>
      </p:sp>
      <p:pic>
        <p:nvPicPr>
          <p:cNvPr id="9" name="Picture 2" descr="Westfälische Wilhelms-Universität Mün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8" y="157134"/>
            <a:ext cx="2647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47452" y="8302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460152" y="7154826"/>
            <a:ext cx="90814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7C71878F-0D62-4A09-A92B-72A694DEACE9}"/>
              </a:ext>
            </a:extLst>
          </p:cNvPr>
          <p:cNvSpPr txBox="1"/>
          <p:nvPr/>
        </p:nvSpPr>
        <p:spPr>
          <a:xfrm>
            <a:off x="468280" y="7231494"/>
            <a:ext cx="84296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Grundsteuer </a:t>
            </a: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| Hannover am 20.2.2020 | Folie </a:t>
            </a:r>
            <a:fld id="{50E70851-1984-49DD-9E36-DC846EE0D661}" type="slidenum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fld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58498"/>
      </p:ext>
    </p:extLst>
  </p:cSld>
  <p:clrMapOvr>
    <a:masterClrMapping/>
  </p:clrMapOvr>
</p:sld>
</file>

<file path=ppt/theme/theme1.xml><?xml version="1.0" encoding="utf-8"?>
<a:theme xmlns:a="http://schemas.openxmlformats.org/drawingml/2006/main" name="01_PPT Aria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</Template>
  <TotalTime>0</TotalTime>
  <Words>678</Words>
  <Application>Microsoft Office PowerPoint</Application>
  <PresentationFormat>Benutzerdefiniert</PresentationFormat>
  <Paragraphs>212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Wingdings</vt:lpstr>
      <vt:lpstr>01_PPT Arial</vt:lpstr>
      <vt:lpstr>Titelfolie mit Text</vt:lpstr>
      <vt:lpstr>Contentfolie</vt:lpstr>
      <vt:lpstr>Textformate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/>
  <cp:lastModifiedBy/>
  <cp:revision>930</cp:revision>
  <cp:lastPrinted>2013-10-09T16:14:34Z</cp:lastPrinted>
  <dcterms:created xsi:type="dcterms:W3CDTF">2009-11-16T10:30:05Z</dcterms:created>
  <dcterms:modified xsi:type="dcterms:W3CDTF">2020-02-27T10:26:20Z</dcterms:modified>
</cp:coreProperties>
</file>